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Libre Baskerville" panose="02000000000000000000" pitchFamily="2" charset="0"/>
      <p:regular r:id="rId26"/>
    </p:embeddedFont>
    <p:embeddedFont>
      <p:font typeface="Libre Baskerville Bold" panose="020B0604020202020204" charset="0"/>
      <p:regular r:id="rId27"/>
    </p:embeddedFont>
    <p:embeddedFont>
      <p:font typeface="Maven Pro" panose="020B0604020202020204" charset="0"/>
      <p:regular r:id="rId28"/>
    </p:embeddedFont>
    <p:embeddedFont>
      <p:font typeface="Maven Pro Bold" panose="020B0604020202020204" charset="0"/>
      <p:regular r:id="rId29"/>
    </p:embeddedFont>
    <p:embeddedFont>
      <p:font typeface="Montserrat Bold" panose="020B0604020202020204" charset="0"/>
      <p:regular r:id="rId30"/>
    </p:embeddedFont>
    <p:embeddedFont>
      <p:font typeface="Open Sans 1" panose="020B0604020202020204" charset="0"/>
      <p:regular r:id="rId31"/>
    </p:embeddedFont>
    <p:embeddedFont>
      <p:font typeface="Roboto" panose="02000000000000000000" pitchFamily="2" charset="0"/>
      <p:regular r:id="rId32"/>
    </p:embeddedFont>
    <p:embeddedFont>
      <p:font typeface="Roboto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4.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8.sv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s://drive.google.com/file/d/1rKxpTEjdSfYRLCjxsWDL3pTZOfnq7fk3/view?usp=drive_link"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flipH="1">
            <a:off x="-211950" y="-104775"/>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14297025" y="6296025"/>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039083"/>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657548" y="293921"/>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4542983" y="-104775"/>
            <a:ext cx="2716317" cy="1358159"/>
          </a:xfrm>
          <a:custGeom>
            <a:avLst/>
            <a:gdLst/>
            <a:ahLst/>
            <a:cxnLst/>
            <a:rect l="l" t="t" r="r" b="b"/>
            <a:pathLst>
              <a:path w="2716317" h="1358159">
                <a:moveTo>
                  <a:pt x="0" y="1358159"/>
                </a:moveTo>
                <a:lnTo>
                  <a:pt x="2716317" y="1358159"/>
                </a:lnTo>
                <a:lnTo>
                  <a:pt x="2716317" y="0"/>
                </a:lnTo>
                <a:lnTo>
                  <a:pt x="0" y="0"/>
                </a:lnTo>
                <a:lnTo>
                  <a:pt x="0" y="135815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493371" y="2993357"/>
            <a:ext cx="11301259" cy="6074427"/>
          </a:xfrm>
          <a:custGeom>
            <a:avLst/>
            <a:gdLst/>
            <a:ahLst/>
            <a:cxnLst/>
            <a:rect l="l" t="t" r="r" b="b"/>
            <a:pathLst>
              <a:path w="11301259" h="6074427">
                <a:moveTo>
                  <a:pt x="0" y="0"/>
                </a:moveTo>
                <a:lnTo>
                  <a:pt x="11301258" y="0"/>
                </a:lnTo>
                <a:lnTo>
                  <a:pt x="11301258" y="6074426"/>
                </a:lnTo>
                <a:lnTo>
                  <a:pt x="0" y="6074426"/>
                </a:lnTo>
                <a:lnTo>
                  <a:pt x="0" y="0"/>
                </a:lnTo>
                <a:close/>
              </a:path>
            </a:pathLst>
          </a:custGeom>
          <a:blipFill>
            <a:blip r:embed="rId8"/>
            <a:stretch>
              <a:fillRect/>
            </a:stretch>
          </a:blipFill>
        </p:spPr>
      </p:sp>
      <p:sp>
        <p:nvSpPr>
          <p:cNvPr id="9" name="TextBox 9"/>
          <p:cNvSpPr txBox="1"/>
          <p:nvPr/>
        </p:nvSpPr>
        <p:spPr>
          <a:xfrm>
            <a:off x="2386859" y="1304925"/>
            <a:ext cx="13836228"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IOT BASED FIRE DETECTION USING ESP8266</a:t>
            </a:r>
          </a:p>
        </p:txBody>
      </p:sp>
      <p:sp>
        <p:nvSpPr>
          <p:cNvPr id="10" name="TextBox 10"/>
          <p:cNvSpPr txBox="1"/>
          <p:nvPr/>
        </p:nvSpPr>
        <p:spPr>
          <a:xfrm>
            <a:off x="11020453" y="8010508"/>
            <a:ext cx="7548353" cy="2741106"/>
          </a:xfrm>
          <a:prstGeom prst="rect">
            <a:avLst/>
          </a:prstGeom>
        </p:spPr>
        <p:txBody>
          <a:bodyPr lIns="0" tIns="0" rIns="0" bIns="0" rtlCol="0" anchor="t">
            <a:spAutoFit/>
          </a:bodyPr>
          <a:lstStyle/>
          <a:p>
            <a:pPr algn="just">
              <a:lnSpc>
                <a:spcPts val="3118"/>
              </a:lnSpc>
            </a:pPr>
            <a:r>
              <a:rPr lang="en-US" sz="2362" u="sng">
                <a:solidFill>
                  <a:srgbClr val="252930"/>
                </a:solidFill>
                <a:latin typeface="Open Sans 1"/>
                <a:ea typeface="Open Sans 1"/>
                <a:cs typeface="Open Sans 1"/>
                <a:sym typeface="Open Sans 1"/>
              </a:rPr>
              <a:t>Designed by</a:t>
            </a:r>
            <a:r>
              <a:rPr lang="en-US" sz="2362">
                <a:solidFill>
                  <a:srgbClr val="252930"/>
                </a:solidFill>
                <a:latin typeface="Open Sans 1"/>
                <a:ea typeface="Open Sans 1"/>
                <a:cs typeface="Open Sans 1"/>
                <a:sym typeface="Open Sans 1"/>
              </a:rPr>
              <a:t> : - RITIKA SHARMA</a:t>
            </a:r>
          </a:p>
          <a:p>
            <a:pPr algn="just">
              <a:lnSpc>
                <a:spcPts val="3118"/>
              </a:lnSpc>
            </a:pPr>
            <a:r>
              <a:rPr lang="en-US" sz="2362" u="sng">
                <a:solidFill>
                  <a:srgbClr val="252930"/>
                </a:solidFill>
                <a:latin typeface="Open Sans 1"/>
                <a:ea typeface="Open Sans 1"/>
                <a:cs typeface="Open Sans 1"/>
                <a:sym typeface="Open Sans 1"/>
              </a:rPr>
              <a:t>Registration No.</a:t>
            </a:r>
            <a:r>
              <a:rPr lang="en-US" sz="2362">
                <a:solidFill>
                  <a:srgbClr val="252930"/>
                </a:solidFill>
                <a:latin typeface="Open Sans 1"/>
                <a:ea typeface="Open Sans 1"/>
                <a:cs typeface="Open Sans 1"/>
                <a:sym typeface="Open Sans 1"/>
              </a:rPr>
              <a:t>: - 10423210004</a:t>
            </a:r>
          </a:p>
          <a:p>
            <a:pPr algn="just">
              <a:lnSpc>
                <a:spcPts val="3118"/>
              </a:lnSpc>
            </a:pPr>
            <a:r>
              <a:rPr lang="en-US" sz="2362" u="sng">
                <a:solidFill>
                  <a:srgbClr val="252930"/>
                </a:solidFill>
                <a:latin typeface="Open Sans 1"/>
                <a:ea typeface="Open Sans 1"/>
                <a:cs typeface="Open Sans 1"/>
                <a:sym typeface="Open Sans 1"/>
              </a:rPr>
              <a:t>Course</a:t>
            </a:r>
            <a:r>
              <a:rPr lang="en-US" sz="2362">
                <a:solidFill>
                  <a:srgbClr val="252930"/>
                </a:solidFill>
                <a:latin typeface="Open Sans 1"/>
                <a:ea typeface="Open Sans 1"/>
                <a:cs typeface="Open Sans 1"/>
                <a:sym typeface="Open Sans 1"/>
              </a:rPr>
              <a:t>: - B.TECH(ECE)</a:t>
            </a:r>
          </a:p>
          <a:p>
            <a:pPr algn="just">
              <a:lnSpc>
                <a:spcPts val="3118"/>
              </a:lnSpc>
            </a:pPr>
            <a:r>
              <a:rPr lang="en-US" sz="2362" u="sng">
                <a:solidFill>
                  <a:srgbClr val="252930"/>
                </a:solidFill>
                <a:latin typeface="Open Sans 1"/>
                <a:ea typeface="Open Sans 1"/>
                <a:cs typeface="Open Sans 1"/>
                <a:sym typeface="Open Sans 1"/>
              </a:rPr>
              <a:t>Course Year</a:t>
            </a:r>
            <a:r>
              <a:rPr lang="en-US" sz="2362">
                <a:solidFill>
                  <a:srgbClr val="252930"/>
                </a:solidFill>
                <a:latin typeface="Open Sans 1"/>
                <a:ea typeface="Open Sans 1"/>
                <a:cs typeface="Open Sans 1"/>
                <a:sym typeface="Open Sans 1"/>
              </a:rPr>
              <a:t>: - 2nd Year, 4th Semester(2024 - 2025)</a:t>
            </a:r>
          </a:p>
          <a:p>
            <a:pPr algn="just">
              <a:lnSpc>
                <a:spcPts val="3118"/>
              </a:lnSpc>
            </a:pPr>
            <a:r>
              <a:rPr lang="en-US" sz="2362" u="sng">
                <a:solidFill>
                  <a:srgbClr val="252930"/>
                </a:solidFill>
                <a:latin typeface="Open Sans 1"/>
                <a:ea typeface="Open Sans 1"/>
                <a:cs typeface="Open Sans 1"/>
                <a:sym typeface="Open Sans 1"/>
              </a:rPr>
              <a:t>Batch</a:t>
            </a:r>
            <a:r>
              <a:rPr lang="en-US" sz="2362">
                <a:solidFill>
                  <a:srgbClr val="252930"/>
                </a:solidFill>
                <a:latin typeface="Open Sans 1"/>
                <a:ea typeface="Open Sans 1"/>
                <a:cs typeface="Open Sans 1"/>
                <a:sym typeface="Open Sans 1"/>
              </a:rPr>
              <a:t>: - 2023-2027</a:t>
            </a:r>
          </a:p>
          <a:p>
            <a:pPr algn="just">
              <a:lnSpc>
                <a:spcPts val="3118"/>
              </a:lnSpc>
            </a:pPr>
            <a:endParaRPr lang="en-US" sz="2362">
              <a:solidFill>
                <a:srgbClr val="252930"/>
              </a:solidFill>
              <a:latin typeface="Open Sans 1"/>
              <a:ea typeface="Open Sans 1"/>
              <a:cs typeface="Open Sans 1"/>
              <a:sym typeface="Open Sans 1"/>
            </a:endParaRPr>
          </a:p>
          <a:p>
            <a:pPr algn="just">
              <a:lnSpc>
                <a:spcPts val="3118"/>
              </a:lnSpc>
            </a:pPr>
            <a:endParaRPr lang="en-US" sz="2362">
              <a:solidFill>
                <a:srgbClr val="252930"/>
              </a:solidFill>
              <a:latin typeface="Open Sans 1"/>
              <a:ea typeface="Open Sans 1"/>
              <a:cs typeface="Open Sans 1"/>
              <a:sym typeface="Open Sans 1"/>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20006" y="2397164"/>
            <a:ext cx="12666461" cy="7869039"/>
          </a:xfrm>
          <a:custGeom>
            <a:avLst/>
            <a:gdLst/>
            <a:ahLst/>
            <a:cxnLst/>
            <a:rect l="l" t="t" r="r" b="b"/>
            <a:pathLst>
              <a:path w="12666461" h="7869039">
                <a:moveTo>
                  <a:pt x="0" y="0"/>
                </a:moveTo>
                <a:lnTo>
                  <a:pt x="12666461" y="0"/>
                </a:lnTo>
                <a:lnTo>
                  <a:pt x="12666461" y="7869039"/>
                </a:lnTo>
                <a:lnTo>
                  <a:pt x="0" y="7869039"/>
                </a:lnTo>
                <a:lnTo>
                  <a:pt x="0" y="0"/>
                </a:lnTo>
                <a:close/>
              </a:path>
            </a:pathLst>
          </a:custGeom>
          <a:blipFill>
            <a:blip r:embed="rId6"/>
            <a:stretch>
              <a:fillRect/>
            </a:stretch>
          </a:blipFill>
        </p:spPr>
      </p:sp>
      <p:sp>
        <p:nvSpPr>
          <p:cNvPr id="5" name="Freeform 5"/>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937472" y="835699"/>
            <a:ext cx="15405299"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CIRCUITRY IMPLEMENTED IN PROJECT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37472" y="835699"/>
            <a:ext cx="15405299"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CIRCUITRY IMPLEMENTED IN PROJECT</a:t>
            </a:r>
          </a:p>
        </p:txBody>
      </p:sp>
      <p:sp>
        <p:nvSpPr>
          <p:cNvPr id="6" name="TextBox 6"/>
          <p:cNvSpPr txBox="1"/>
          <p:nvPr/>
        </p:nvSpPr>
        <p:spPr>
          <a:xfrm>
            <a:off x="899721" y="2628187"/>
            <a:ext cx="4424839" cy="67945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Circuit Working</a:t>
            </a:r>
          </a:p>
        </p:txBody>
      </p:sp>
      <p:sp>
        <p:nvSpPr>
          <p:cNvPr id="7" name="TextBox 7"/>
          <p:cNvSpPr txBox="1"/>
          <p:nvPr/>
        </p:nvSpPr>
        <p:spPr>
          <a:xfrm>
            <a:off x="899721" y="3614860"/>
            <a:ext cx="17028033" cy="4834890"/>
          </a:xfrm>
          <a:prstGeom prst="rect">
            <a:avLst/>
          </a:prstGeom>
        </p:spPr>
        <p:txBody>
          <a:bodyPr lIns="0" tIns="0" rIns="0" bIns="0" rtlCol="0" anchor="t">
            <a:spAutoFit/>
          </a:bodyPr>
          <a:lstStyle/>
          <a:p>
            <a:pPr algn="l">
              <a:lnSpc>
                <a:spcPts val="3479"/>
              </a:lnSpc>
            </a:pPr>
            <a:r>
              <a:rPr lang="en-US" sz="3000">
                <a:solidFill>
                  <a:srgbClr val="252930"/>
                </a:solidFill>
                <a:latin typeface="Roboto"/>
                <a:ea typeface="Roboto"/>
                <a:cs typeface="Roboto"/>
                <a:sym typeface="Roboto"/>
              </a:rPr>
              <a:t>1.We are only using the “DIGITAL OUT” PIN of the Flame sensor. Whenever it detects a flame, it goes “LOW”. </a:t>
            </a:r>
          </a:p>
          <a:p>
            <a:pPr algn="l">
              <a:lnSpc>
                <a:spcPts val="3479"/>
              </a:lnSpc>
            </a:pPr>
            <a:endParaRPr lang="en-US" sz="3000">
              <a:solidFill>
                <a:srgbClr val="252930"/>
              </a:solidFill>
              <a:latin typeface="Roboto"/>
              <a:ea typeface="Roboto"/>
              <a:cs typeface="Roboto"/>
              <a:sym typeface="Roboto"/>
            </a:endParaRPr>
          </a:p>
          <a:p>
            <a:pPr algn="l">
              <a:lnSpc>
                <a:spcPts val="3479"/>
              </a:lnSpc>
            </a:pPr>
            <a:r>
              <a:rPr lang="en-US" sz="3000">
                <a:solidFill>
                  <a:srgbClr val="252930"/>
                </a:solidFill>
                <a:latin typeface="Roboto"/>
                <a:ea typeface="Roboto"/>
                <a:cs typeface="Roboto"/>
                <a:sym typeface="Roboto"/>
              </a:rPr>
              <a:t>2. We are only using the “ANALOG OUT” PIN of the MQ02 sensor. It’s value changes from 0 to 1023(10 bit sensor).</a:t>
            </a:r>
          </a:p>
          <a:p>
            <a:pPr algn="l">
              <a:lnSpc>
                <a:spcPts val="3479"/>
              </a:lnSpc>
            </a:pPr>
            <a:endParaRPr lang="en-US" sz="3000">
              <a:solidFill>
                <a:srgbClr val="252930"/>
              </a:solidFill>
              <a:latin typeface="Roboto"/>
              <a:ea typeface="Roboto"/>
              <a:cs typeface="Roboto"/>
              <a:sym typeface="Roboto"/>
            </a:endParaRPr>
          </a:p>
          <a:p>
            <a:pPr algn="l">
              <a:lnSpc>
                <a:spcPts val="3479"/>
              </a:lnSpc>
            </a:pPr>
            <a:r>
              <a:rPr lang="en-US" sz="3000">
                <a:solidFill>
                  <a:srgbClr val="252930"/>
                </a:solidFill>
                <a:latin typeface="Roboto"/>
                <a:ea typeface="Roboto"/>
                <a:cs typeface="Roboto"/>
                <a:sym typeface="Roboto"/>
              </a:rPr>
              <a:t>3. This output is fed to the series system of 1k and 2k resistors from both sensors.</a:t>
            </a:r>
          </a:p>
          <a:p>
            <a:pPr algn="l">
              <a:lnSpc>
                <a:spcPts val="3479"/>
              </a:lnSpc>
            </a:pPr>
            <a:endParaRPr lang="en-US" sz="3000">
              <a:solidFill>
                <a:srgbClr val="252930"/>
              </a:solidFill>
              <a:latin typeface="Roboto"/>
              <a:ea typeface="Roboto"/>
              <a:cs typeface="Roboto"/>
              <a:sym typeface="Roboto"/>
            </a:endParaRPr>
          </a:p>
          <a:p>
            <a:pPr algn="l">
              <a:lnSpc>
                <a:spcPts val="3479"/>
              </a:lnSpc>
            </a:pPr>
            <a:r>
              <a:rPr lang="en-US" sz="3000">
                <a:solidFill>
                  <a:srgbClr val="252930"/>
                </a:solidFill>
                <a:latin typeface="Roboto"/>
                <a:ea typeface="Roboto"/>
                <a:cs typeface="Roboto"/>
                <a:sym typeface="Roboto"/>
              </a:rPr>
              <a:t>4. By the </a:t>
            </a:r>
            <a:r>
              <a:rPr lang="en-US" sz="3000" b="1">
                <a:solidFill>
                  <a:srgbClr val="252930"/>
                </a:solidFill>
                <a:latin typeface="Roboto Bold"/>
                <a:ea typeface="Roboto Bold"/>
                <a:cs typeface="Roboto Bold"/>
                <a:sym typeface="Roboto Bold"/>
              </a:rPr>
              <a:t>potential divider concept</a:t>
            </a:r>
            <a:r>
              <a:rPr lang="en-US" sz="3000">
                <a:solidFill>
                  <a:srgbClr val="252930"/>
                </a:solidFill>
                <a:latin typeface="Roboto"/>
                <a:ea typeface="Roboto"/>
                <a:cs typeface="Roboto"/>
                <a:sym typeface="Roboto"/>
              </a:rPr>
              <a:t>, the voltage drop that appears at 2k resistor due to the flame sensor is fed to D0 pin of the ESP8266 board.</a:t>
            </a:r>
          </a:p>
          <a:p>
            <a:pPr algn="l">
              <a:lnSpc>
                <a:spcPts val="3479"/>
              </a:lnSpc>
            </a:pPr>
            <a:endParaRPr lang="en-US" sz="3000">
              <a:solidFill>
                <a:srgbClr val="25293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37472" y="835699"/>
            <a:ext cx="15405299"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CIRCUITRY IMPLEMENTED IN PROJECT</a:t>
            </a:r>
          </a:p>
        </p:txBody>
      </p:sp>
      <p:sp>
        <p:nvSpPr>
          <p:cNvPr id="6" name="TextBox 6"/>
          <p:cNvSpPr txBox="1"/>
          <p:nvPr/>
        </p:nvSpPr>
        <p:spPr>
          <a:xfrm>
            <a:off x="899721" y="2935410"/>
            <a:ext cx="4424839" cy="67945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Circuit Working</a:t>
            </a:r>
          </a:p>
        </p:txBody>
      </p:sp>
      <p:sp>
        <p:nvSpPr>
          <p:cNvPr id="7" name="TextBox 7"/>
          <p:cNvSpPr txBox="1"/>
          <p:nvPr/>
        </p:nvSpPr>
        <p:spPr>
          <a:xfrm>
            <a:off x="899721" y="3614860"/>
            <a:ext cx="17028033" cy="3520440"/>
          </a:xfrm>
          <a:prstGeom prst="rect">
            <a:avLst/>
          </a:prstGeom>
        </p:spPr>
        <p:txBody>
          <a:bodyPr lIns="0" tIns="0" rIns="0" bIns="0" rtlCol="0" anchor="t">
            <a:spAutoFit/>
          </a:bodyPr>
          <a:lstStyle/>
          <a:p>
            <a:pPr algn="l">
              <a:lnSpc>
                <a:spcPts val="3479"/>
              </a:lnSpc>
            </a:pPr>
            <a:endParaRPr/>
          </a:p>
          <a:p>
            <a:pPr algn="l">
              <a:lnSpc>
                <a:spcPts val="3479"/>
              </a:lnSpc>
            </a:pPr>
            <a:r>
              <a:rPr lang="en-US" sz="3000">
                <a:solidFill>
                  <a:srgbClr val="252930"/>
                </a:solidFill>
                <a:latin typeface="Roboto"/>
                <a:ea typeface="Roboto"/>
                <a:cs typeface="Roboto"/>
                <a:sym typeface="Roboto"/>
              </a:rPr>
              <a:t>5. By the same concept, the voltage drop that appears at 2k resistor due to the MQ02 sensor, is fed to A0 pin of the ESP8266 board by the flame sensor.</a:t>
            </a:r>
          </a:p>
          <a:p>
            <a:pPr algn="l">
              <a:lnSpc>
                <a:spcPts val="3479"/>
              </a:lnSpc>
            </a:pPr>
            <a:endParaRPr lang="en-US" sz="3000">
              <a:solidFill>
                <a:srgbClr val="252930"/>
              </a:solidFill>
              <a:latin typeface="Roboto"/>
              <a:ea typeface="Roboto"/>
              <a:cs typeface="Roboto"/>
              <a:sym typeface="Roboto"/>
            </a:endParaRPr>
          </a:p>
          <a:p>
            <a:pPr algn="l">
              <a:lnSpc>
                <a:spcPts val="3479"/>
              </a:lnSpc>
            </a:pPr>
            <a:r>
              <a:rPr lang="en-US" sz="3000">
                <a:solidFill>
                  <a:srgbClr val="252930"/>
                </a:solidFill>
                <a:latin typeface="Roboto"/>
                <a:ea typeface="Roboto"/>
                <a:cs typeface="Roboto"/>
                <a:sym typeface="Roboto"/>
              </a:rPr>
              <a:t>6. The work of the sensors and circuit ends here. Rest work is done by ESP8266, SMTP Server and ThingSpeak Cloud.</a:t>
            </a:r>
          </a:p>
          <a:p>
            <a:pPr algn="l">
              <a:lnSpc>
                <a:spcPts val="3479"/>
              </a:lnSpc>
            </a:pPr>
            <a:endParaRPr lang="en-US" sz="3000">
              <a:solidFill>
                <a:srgbClr val="252930"/>
              </a:solidFill>
              <a:latin typeface="Roboto"/>
              <a:ea typeface="Roboto"/>
              <a:cs typeface="Roboto"/>
              <a:sym typeface="Roboto"/>
            </a:endParaRPr>
          </a:p>
          <a:p>
            <a:pPr algn="l">
              <a:lnSpc>
                <a:spcPts val="3479"/>
              </a:lnSpc>
            </a:pPr>
            <a:endParaRPr lang="en-US" sz="3000">
              <a:solidFill>
                <a:srgbClr val="25293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37472" y="835699"/>
            <a:ext cx="15405299"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CIRCUITRY IMPLEMENTED IN PROJECT</a:t>
            </a:r>
          </a:p>
        </p:txBody>
      </p:sp>
      <p:sp>
        <p:nvSpPr>
          <p:cNvPr id="6" name="TextBox 6"/>
          <p:cNvSpPr txBox="1"/>
          <p:nvPr/>
        </p:nvSpPr>
        <p:spPr>
          <a:xfrm>
            <a:off x="636302" y="2884610"/>
            <a:ext cx="10211895" cy="138430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Why use a Potential Divider Circuit?</a:t>
            </a:r>
          </a:p>
          <a:p>
            <a:pPr algn="ctr">
              <a:lnSpc>
                <a:spcPts val="5599"/>
              </a:lnSpc>
            </a:pPr>
            <a:endParaRPr lang="en-US" sz="3999" b="1">
              <a:solidFill>
                <a:srgbClr val="252930"/>
              </a:solidFill>
              <a:latin typeface="Libre Baskerville Bold"/>
              <a:ea typeface="Libre Baskerville Bold"/>
              <a:cs typeface="Libre Baskerville Bold"/>
              <a:sym typeface="Libre Baskerville Bold"/>
            </a:endParaRPr>
          </a:p>
        </p:txBody>
      </p:sp>
      <p:sp>
        <p:nvSpPr>
          <p:cNvPr id="7" name="TextBox 7"/>
          <p:cNvSpPr txBox="1"/>
          <p:nvPr/>
        </p:nvSpPr>
        <p:spPr>
          <a:xfrm>
            <a:off x="937472" y="3990975"/>
            <a:ext cx="17028033" cy="6149340"/>
          </a:xfrm>
          <a:prstGeom prst="rect">
            <a:avLst/>
          </a:prstGeom>
        </p:spPr>
        <p:txBody>
          <a:bodyPr lIns="0" tIns="0" rIns="0" bIns="0" rtlCol="0" anchor="t">
            <a:spAutoFit/>
          </a:bodyPr>
          <a:lstStyle/>
          <a:p>
            <a:pPr algn="l">
              <a:lnSpc>
                <a:spcPts val="3479"/>
              </a:lnSpc>
            </a:pPr>
            <a:r>
              <a:rPr lang="en-US" sz="3000">
                <a:solidFill>
                  <a:srgbClr val="252930"/>
                </a:solidFill>
                <a:latin typeface="Roboto"/>
                <a:ea typeface="Roboto"/>
                <a:cs typeface="Roboto"/>
                <a:sym typeface="Roboto"/>
              </a:rPr>
              <a:t>1.The ESP8266 unlike Arduino boards, only support 3.3V(+/-0.1). Feeding it any more than this would harm the controller.</a:t>
            </a:r>
          </a:p>
          <a:p>
            <a:pPr algn="l">
              <a:lnSpc>
                <a:spcPts val="3479"/>
              </a:lnSpc>
            </a:pPr>
            <a:endParaRPr lang="en-US" sz="3000">
              <a:solidFill>
                <a:srgbClr val="252930"/>
              </a:solidFill>
              <a:latin typeface="Roboto"/>
              <a:ea typeface="Roboto"/>
              <a:cs typeface="Roboto"/>
              <a:sym typeface="Roboto"/>
            </a:endParaRPr>
          </a:p>
          <a:p>
            <a:pPr algn="l">
              <a:lnSpc>
                <a:spcPts val="3479"/>
              </a:lnSpc>
            </a:pPr>
            <a:r>
              <a:rPr lang="en-US" sz="3000">
                <a:solidFill>
                  <a:srgbClr val="252930"/>
                </a:solidFill>
                <a:latin typeface="Roboto"/>
                <a:ea typeface="Roboto"/>
                <a:cs typeface="Roboto"/>
                <a:sym typeface="Roboto"/>
              </a:rPr>
              <a:t>2. However, as we learned in the “Component Description” slides, both the sensors work at 5V. </a:t>
            </a:r>
          </a:p>
          <a:p>
            <a:pPr algn="l">
              <a:lnSpc>
                <a:spcPts val="3479"/>
              </a:lnSpc>
            </a:pPr>
            <a:endParaRPr lang="en-US" sz="3000">
              <a:solidFill>
                <a:srgbClr val="252930"/>
              </a:solidFill>
              <a:latin typeface="Roboto"/>
              <a:ea typeface="Roboto"/>
              <a:cs typeface="Roboto"/>
              <a:sym typeface="Roboto"/>
            </a:endParaRPr>
          </a:p>
          <a:p>
            <a:pPr algn="l">
              <a:lnSpc>
                <a:spcPts val="3479"/>
              </a:lnSpc>
            </a:pPr>
            <a:r>
              <a:rPr lang="en-US" sz="3000">
                <a:solidFill>
                  <a:srgbClr val="252930"/>
                </a:solidFill>
                <a:latin typeface="Roboto"/>
                <a:ea typeface="Roboto"/>
                <a:cs typeface="Roboto"/>
                <a:sym typeface="Roboto"/>
              </a:rPr>
              <a:t>3. Hence they would give the following outputs:</a:t>
            </a:r>
          </a:p>
          <a:p>
            <a:pPr algn="l">
              <a:lnSpc>
                <a:spcPts val="3479"/>
              </a:lnSpc>
            </a:pPr>
            <a:endParaRPr lang="en-US" sz="3000">
              <a:solidFill>
                <a:srgbClr val="252930"/>
              </a:solidFill>
              <a:latin typeface="Roboto"/>
              <a:ea typeface="Roboto"/>
              <a:cs typeface="Roboto"/>
              <a:sym typeface="Roboto"/>
            </a:endParaRPr>
          </a:p>
          <a:p>
            <a:pPr marL="647700" lvl="1" indent="-323850" algn="l">
              <a:lnSpc>
                <a:spcPts val="3479"/>
              </a:lnSpc>
              <a:buFont typeface="Arial"/>
              <a:buChar char="•"/>
            </a:pPr>
            <a:r>
              <a:rPr lang="en-US" sz="3000">
                <a:solidFill>
                  <a:srgbClr val="252930"/>
                </a:solidFill>
                <a:latin typeface="Roboto"/>
                <a:ea typeface="Roboto"/>
                <a:cs typeface="Roboto"/>
                <a:sym typeface="Roboto"/>
              </a:rPr>
              <a:t>   </a:t>
            </a:r>
            <a:r>
              <a:rPr lang="en-US" sz="3000" u="sng">
                <a:solidFill>
                  <a:srgbClr val="252930"/>
                </a:solidFill>
                <a:latin typeface="Roboto"/>
                <a:ea typeface="Roboto"/>
                <a:cs typeface="Roboto"/>
                <a:sym typeface="Roboto"/>
              </a:rPr>
              <a:t>Flame sensor(D0)</a:t>
            </a:r>
            <a:r>
              <a:rPr lang="en-US" sz="3000">
                <a:solidFill>
                  <a:srgbClr val="252930"/>
                </a:solidFill>
                <a:latin typeface="Roboto"/>
                <a:ea typeface="Roboto"/>
                <a:cs typeface="Roboto"/>
                <a:sym typeface="Roboto"/>
              </a:rPr>
              <a:t>: 0V(LOW) or 5V(HIGH)</a:t>
            </a:r>
          </a:p>
          <a:p>
            <a:pPr marL="647700" lvl="1" indent="-323850" algn="l">
              <a:lnSpc>
                <a:spcPts val="3479"/>
              </a:lnSpc>
              <a:buFont typeface="Arial"/>
              <a:buChar char="•"/>
            </a:pPr>
            <a:r>
              <a:rPr lang="en-US" sz="3000">
                <a:solidFill>
                  <a:srgbClr val="252930"/>
                </a:solidFill>
                <a:latin typeface="Roboto"/>
                <a:ea typeface="Roboto"/>
                <a:cs typeface="Roboto"/>
                <a:sym typeface="Roboto"/>
              </a:rPr>
              <a:t>   </a:t>
            </a:r>
            <a:r>
              <a:rPr lang="en-US" sz="3000" u="sng">
                <a:solidFill>
                  <a:srgbClr val="252930"/>
                </a:solidFill>
                <a:latin typeface="Roboto"/>
                <a:ea typeface="Roboto"/>
                <a:cs typeface="Roboto"/>
                <a:sym typeface="Roboto"/>
              </a:rPr>
              <a:t>MQ02 sensor(A0)</a:t>
            </a:r>
            <a:r>
              <a:rPr lang="en-US" sz="3000">
                <a:solidFill>
                  <a:srgbClr val="252930"/>
                </a:solidFill>
                <a:latin typeface="Roboto"/>
                <a:ea typeface="Roboto"/>
                <a:cs typeface="Roboto"/>
                <a:sym typeface="Roboto"/>
              </a:rPr>
              <a:t>: 0 to 5V</a:t>
            </a:r>
          </a:p>
          <a:p>
            <a:pPr algn="l">
              <a:lnSpc>
                <a:spcPts val="3479"/>
              </a:lnSpc>
            </a:pPr>
            <a:endParaRPr lang="en-US" sz="3000">
              <a:solidFill>
                <a:srgbClr val="252930"/>
              </a:solidFill>
              <a:latin typeface="Roboto"/>
              <a:ea typeface="Roboto"/>
              <a:cs typeface="Roboto"/>
              <a:sym typeface="Roboto"/>
            </a:endParaRPr>
          </a:p>
          <a:p>
            <a:pPr algn="l">
              <a:lnSpc>
                <a:spcPts val="3479"/>
              </a:lnSpc>
            </a:pPr>
            <a:r>
              <a:rPr lang="en-US" sz="3000">
                <a:solidFill>
                  <a:srgbClr val="252930"/>
                </a:solidFill>
                <a:latin typeface="Roboto"/>
                <a:ea typeface="Roboto"/>
                <a:cs typeface="Roboto"/>
                <a:sym typeface="Roboto"/>
              </a:rPr>
              <a:t>4. This is not suitable to the circuit. Hence, to avoid this problem, we use a potential divider circuit. </a:t>
            </a:r>
          </a:p>
          <a:p>
            <a:pPr algn="l">
              <a:lnSpc>
                <a:spcPts val="3479"/>
              </a:lnSpc>
            </a:pPr>
            <a:endParaRPr lang="en-US" sz="3000">
              <a:solidFill>
                <a:srgbClr val="252930"/>
              </a:solidFill>
              <a:latin typeface="Roboto"/>
              <a:ea typeface="Roboto"/>
              <a:cs typeface="Roboto"/>
              <a:sym typeface="Roboto"/>
            </a:endParaRPr>
          </a:p>
          <a:p>
            <a:pPr algn="l">
              <a:lnSpc>
                <a:spcPts val="3479"/>
              </a:lnSpc>
            </a:pPr>
            <a:endParaRPr lang="en-US" sz="3000">
              <a:solidFill>
                <a:srgbClr val="252930"/>
              </a:solidFill>
              <a:latin typeface="Roboto"/>
              <a:ea typeface="Roboto"/>
              <a:cs typeface="Roboto"/>
              <a:sym typeface="Roboto"/>
            </a:endParaRPr>
          </a:p>
          <a:p>
            <a:pPr algn="l">
              <a:lnSpc>
                <a:spcPts val="3479"/>
              </a:lnSpc>
            </a:pPr>
            <a:endParaRPr lang="en-US" sz="3000">
              <a:solidFill>
                <a:srgbClr val="25293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801607" y="5320665"/>
            <a:ext cx="8360039" cy="3803818"/>
          </a:xfrm>
          <a:custGeom>
            <a:avLst/>
            <a:gdLst/>
            <a:ahLst/>
            <a:cxnLst/>
            <a:rect l="l" t="t" r="r" b="b"/>
            <a:pathLst>
              <a:path w="8360039" h="3803818">
                <a:moveTo>
                  <a:pt x="0" y="0"/>
                </a:moveTo>
                <a:lnTo>
                  <a:pt x="8360039" y="0"/>
                </a:lnTo>
                <a:lnTo>
                  <a:pt x="8360039" y="3803818"/>
                </a:lnTo>
                <a:lnTo>
                  <a:pt x="0" y="3803818"/>
                </a:lnTo>
                <a:lnTo>
                  <a:pt x="0" y="0"/>
                </a:lnTo>
                <a:close/>
              </a:path>
            </a:pathLst>
          </a:custGeom>
          <a:blipFill>
            <a:blip r:embed="rId8"/>
            <a:stretch>
              <a:fillRect/>
            </a:stretch>
          </a:blipFill>
        </p:spPr>
      </p:sp>
      <p:sp>
        <p:nvSpPr>
          <p:cNvPr id="6" name="TextBox 6"/>
          <p:cNvSpPr txBox="1"/>
          <p:nvPr/>
        </p:nvSpPr>
        <p:spPr>
          <a:xfrm>
            <a:off x="937472" y="835699"/>
            <a:ext cx="15405299"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CIRCUITRY IMPLEMENTED IN PROJECT</a:t>
            </a:r>
          </a:p>
        </p:txBody>
      </p:sp>
      <p:sp>
        <p:nvSpPr>
          <p:cNvPr id="7" name="TextBox 7"/>
          <p:cNvSpPr txBox="1"/>
          <p:nvPr/>
        </p:nvSpPr>
        <p:spPr>
          <a:xfrm>
            <a:off x="636302" y="2884610"/>
            <a:ext cx="10211895" cy="138430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Why use a Potential Divider Circuit?</a:t>
            </a:r>
          </a:p>
          <a:p>
            <a:pPr algn="ctr">
              <a:lnSpc>
                <a:spcPts val="5599"/>
              </a:lnSpc>
            </a:pPr>
            <a:endParaRPr lang="en-US" sz="3999" b="1">
              <a:solidFill>
                <a:srgbClr val="252930"/>
              </a:solidFill>
              <a:latin typeface="Libre Baskerville Bold"/>
              <a:ea typeface="Libre Baskerville Bold"/>
              <a:cs typeface="Libre Baskerville Bold"/>
              <a:sym typeface="Libre Baskerville Bold"/>
            </a:endParaRPr>
          </a:p>
        </p:txBody>
      </p:sp>
      <p:sp>
        <p:nvSpPr>
          <p:cNvPr id="8" name="TextBox 8"/>
          <p:cNvSpPr txBox="1"/>
          <p:nvPr/>
        </p:nvSpPr>
        <p:spPr>
          <a:xfrm>
            <a:off x="937472" y="3990975"/>
            <a:ext cx="17028033" cy="1329690"/>
          </a:xfrm>
          <a:prstGeom prst="rect">
            <a:avLst/>
          </a:prstGeom>
        </p:spPr>
        <p:txBody>
          <a:bodyPr lIns="0" tIns="0" rIns="0" bIns="0" rtlCol="0" anchor="t">
            <a:spAutoFit/>
          </a:bodyPr>
          <a:lstStyle/>
          <a:p>
            <a:pPr algn="l">
              <a:lnSpc>
                <a:spcPts val="3479"/>
              </a:lnSpc>
            </a:pPr>
            <a:r>
              <a:rPr lang="en-US" sz="3000">
                <a:solidFill>
                  <a:srgbClr val="252930"/>
                </a:solidFill>
                <a:latin typeface="Roboto"/>
                <a:ea typeface="Roboto"/>
                <a:cs typeface="Roboto"/>
                <a:sym typeface="Roboto"/>
              </a:rPr>
              <a:t>According to this diagram, the value of V = 3.33V which is safe operating voltage of the controller.</a:t>
            </a:r>
          </a:p>
          <a:p>
            <a:pPr algn="l">
              <a:lnSpc>
                <a:spcPts val="3479"/>
              </a:lnSpc>
            </a:pPr>
            <a:r>
              <a:rPr lang="en-US" sz="3000">
                <a:solidFill>
                  <a:srgbClr val="252930"/>
                </a:solidFill>
                <a:latin typeface="Roboto"/>
                <a:ea typeface="Roboto"/>
                <a:cs typeface="Roboto"/>
                <a:sym typeface="Roboto"/>
              </a:rPr>
              <a:t>Now we can use our controller and </a:t>
            </a:r>
            <a:r>
              <a:rPr lang="en-US" sz="3000" u="none">
                <a:solidFill>
                  <a:srgbClr val="252930"/>
                </a:solidFill>
                <a:latin typeface="Roboto"/>
                <a:ea typeface="Roboto"/>
                <a:cs typeface="Roboto"/>
                <a:sym typeface="Roboto"/>
              </a:rPr>
              <a:t>sensor</a:t>
            </a:r>
            <a:r>
              <a:rPr lang="en-US" sz="3000">
                <a:solidFill>
                  <a:srgbClr val="252930"/>
                </a:solidFill>
                <a:latin typeface="Roboto"/>
                <a:ea typeface="Roboto"/>
                <a:cs typeface="Roboto"/>
                <a:sym typeface="Roboto"/>
              </a:rPr>
              <a:t>s normally.</a:t>
            </a:r>
          </a:p>
          <a:p>
            <a:pPr algn="l">
              <a:lnSpc>
                <a:spcPts val="3479"/>
              </a:lnSpc>
            </a:pPr>
            <a:endParaRPr lang="en-US" sz="3000">
              <a:solidFill>
                <a:srgbClr val="25293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flipH="1">
            <a:off x="-211950" y="-104775"/>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542983"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902850" y="1562906"/>
            <a:ext cx="10846364" cy="917406"/>
          </a:xfrm>
          <a:prstGeom prst="rect">
            <a:avLst/>
          </a:prstGeom>
        </p:spPr>
        <p:txBody>
          <a:bodyPr lIns="0" tIns="0" rIns="0" bIns="0" rtlCol="0" anchor="t">
            <a:spAutoFit/>
          </a:bodyPr>
          <a:lstStyle/>
          <a:p>
            <a:pPr algn="ctr">
              <a:lnSpc>
                <a:spcPts val="6497"/>
              </a:lnSpc>
            </a:pPr>
            <a:r>
              <a:rPr lang="en-US" sz="8121" b="1">
                <a:solidFill>
                  <a:srgbClr val="252D37"/>
                </a:solidFill>
                <a:latin typeface="Maven Pro Bold"/>
                <a:ea typeface="Maven Pro Bold"/>
                <a:cs typeface="Maven Pro Bold"/>
                <a:sym typeface="Maven Pro Bold"/>
              </a:rPr>
              <a:t>INFORMATION FLOW</a:t>
            </a:r>
          </a:p>
        </p:txBody>
      </p:sp>
      <p:grpSp>
        <p:nvGrpSpPr>
          <p:cNvPr id="6" name="Group 6"/>
          <p:cNvGrpSpPr/>
          <p:nvPr/>
        </p:nvGrpSpPr>
        <p:grpSpPr>
          <a:xfrm>
            <a:off x="2666462" y="3328037"/>
            <a:ext cx="13843132" cy="4901563"/>
            <a:chOff x="0" y="0"/>
            <a:chExt cx="18457509" cy="6535417"/>
          </a:xfrm>
        </p:grpSpPr>
        <p:sp>
          <p:nvSpPr>
            <p:cNvPr id="7" name="Freeform 7"/>
            <p:cNvSpPr/>
            <p:nvPr/>
          </p:nvSpPr>
          <p:spPr>
            <a:xfrm>
              <a:off x="0" y="0"/>
              <a:ext cx="4398717" cy="2743200"/>
            </a:xfrm>
            <a:custGeom>
              <a:avLst/>
              <a:gdLst/>
              <a:ahLst/>
              <a:cxnLst/>
              <a:rect l="l" t="t" r="r" b="b"/>
              <a:pathLst>
                <a:path w="4398717" h="2743200">
                  <a:moveTo>
                    <a:pt x="0" y="0"/>
                  </a:moveTo>
                  <a:lnTo>
                    <a:pt x="4398717" y="0"/>
                  </a:lnTo>
                  <a:lnTo>
                    <a:pt x="4398717"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825060" y="878427"/>
              <a:ext cx="3175556" cy="929196"/>
            </a:xfrm>
            <a:prstGeom prst="rect">
              <a:avLst/>
            </a:prstGeom>
          </p:spPr>
          <p:txBody>
            <a:bodyPr lIns="0" tIns="0" rIns="0" bIns="0" rtlCol="0" anchor="t">
              <a:spAutoFit/>
            </a:bodyPr>
            <a:lstStyle/>
            <a:p>
              <a:pPr algn="ctr">
                <a:lnSpc>
                  <a:spcPts val="2800"/>
                </a:lnSpc>
                <a:spcBef>
                  <a:spcPct val="0"/>
                </a:spcBef>
              </a:pPr>
              <a:r>
                <a:rPr lang="en-US" sz="2000" b="1">
                  <a:solidFill>
                    <a:srgbClr val="F2F1E7"/>
                  </a:solidFill>
                  <a:latin typeface="Roboto Bold"/>
                  <a:ea typeface="Roboto Bold"/>
                  <a:cs typeface="Roboto Bold"/>
                  <a:sym typeface="Roboto Bold"/>
                </a:rPr>
                <a:t>Flame + Smoke detected by sensors</a:t>
              </a:r>
            </a:p>
          </p:txBody>
        </p:sp>
        <p:sp>
          <p:nvSpPr>
            <p:cNvPr id="9" name="Freeform 9"/>
            <p:cNvSpPr/>
            <p:nvPr/>
          </p:nvSpPr>
          <p:spPr>
            <a:xfrm>
              <a:off x="4681711" y="0"/>
              <a:ext cx="4398717" cy="2743200"/>
            </a:xfrm>
            <a:custGeom>
              <a:avLst/>
              <a:gdLst/>
              <a:ahLst/>
              <a:cxnLst/>
              <a:rect l="l" t="t" r="r" b="b"/>
              <a:pathLst>
                <a:path w="4398717" h="2743200">
                  <a:moveTo>
                    <a:pt x="0" y="0"/>
                  </a:moveTo>
                  <a:lnTo>
                    <a:pt x="4398717" y="0"/>
                  </a:lnTo>
                  <a:lnTo>
                    <a:pt x="4398717"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9372528" y="0"/>
              <a:ext cx="4398717" cy="2743200"/>
            </a:xfrm>
            <a:custGeom>
              <a:avLst/>
              <a:gdLst/>
              <a:ahLst/>
              <a:cxnLst/>
              <a:rect l="l" t="t" r="r" b="b"/>
              <a:pathLst>
                <a:path w="4398717" h="2743200">
                  <a:moveTo>
                    <a:pt x="0" y="0"/>
                  </a:moveTo>
                  <a:lnTo>
                    <a:pt x="4398717" y="0"/>
                  </a:lnTo>
                  <a:lnTo>
                    <a:pt x="4398717"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4058792" y="0"/>
              <a:ext cx="4398717" cy="2743200"/>
            </a:xfrm>
            <a:custGeom>
              <a:avLst/>
              <a:gdLst/>
              <a:ahLst/>
              <a:cxnLst/>
              <a:rect l="l" t="t" r="r" b="b"/>
              <a:pathLst>
                <a:path w="4398717" h="2743200">
                  <a:moveTo>
                    <a:pt x="0" y="0"/>
                  </a:moveTo>
                  <a:lnTo>
                    <a:pt x="4398717" y="0"/>
                  </a:lnTo>
                  <a:lnTo>
                    <a:pt x="4398717"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0" y="3543300"/>
              <a:ext cx="4398717" cy="2743200"/>
            </a:xfrm>
            <a:custGeom>
              <a:avLst/>
              <a:gdLst/>
              <a:ahLst/>
              <a:cxnLst/>
              <a:rect l="l" t="t" r="r" b="b"/>
              <a:pathLst>
                <a:path w="4398717" h="2743200">
                  <a:moveTo>
                    <a:pt x="0" y="0"/>
                  </a:moveTo>
                  <a:lnTo>
                    <a:pt x="4398717" y="0"/>
                  </a:lnTo>
                  <a:lnTo>
                    <a:pt x="4398717"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4681711" y="3543300"/>
              <a:ext cx="4398717" cy="2743200"/>
            </a:xfrm>
            <a:custGeom>
              <a:avLst/>
              <a:gdLst/>
              <a:ahLst/>
              <a:cxnLst/>
              <a:rect l="l" t="t" r="r" b="b"/>
              <a:pathLst>
                <a:path w="4398717" h="2743200">
                  <a:moveTo>
                    <a:pt x="0" y="0"/>
                  </a:moveTo>
                  <a:lnTo>
                    <a:pt x="4398717" y="0"/>
                  </a:lnTo>
                  <a:lnTo>
                    <a:pt x="4398717" y="2743200"/>
                  </a:lnTo>
                  <a:lnTo>
                    <a:pt x="0" y="2743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9766228" y="2743200"/>
              <a:ext cx="5320712" cy="3792217"/>
            </a:xfrm>
            <a:custGeom>
              <a:avLst/>
              <a:gdLst/>
              <a:ahLst/>
              <a:cxnLst/>
              <a:rect l="l" t="t" r="r" b="b"/>
              <a:pathLst>
                <a:path w="5320712" h="3792217">
                  <a:moveTo>
                    <a:pt x="0" y="0"/>
                  </a:moveTo>
                  <a:lnTo>
                    <a:pt x="5320713" y="0"/>
                  </a:lnTo>
                  <a:lnTo>
                    <a:pt x="5320713" y="3792217"/>
                  </a:lnTo>
                  <a:lnTo>
                    <a:pt x="0" y="37922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5613510" y="1175985"/>
              <a:ext cx="3175556" cy="929196"/>
            </a:xfrm>
            <a:prstGeom prst="rect">
              <a:avLst/>
            </a:prstGeom>
          </p:spPr>
          <p:txBody>
            <a:bodyPr lIns="0" tIns="0" rIns="0" bIns="0" rtlCol="0" anchor="t">
              <a:spAutoFit/>
            </a:bodyPr>
            <a:lstStyle/>
            <a:p>
              <a:pPr algn="ctr">
                <a:lnSpc>
                  <a:spcPts val="2800"/>
                </a:lnSpc>
                <a:spcBef>
                  <a:spcPct val="0"/>
                </a:spcBef>
              </a:pPr>
              <a:r>
                <a:rPr lang="en-US" sz="2000" b="1">
                  <a:solidFill>
                    <a:srgbClr val="F2F1E7"/>
                  </a:solidFill>
                  <a:latin typeface="Roboto Bold"/>
                  <a:ea typeface="Roboto Bold"/>
                  <a:cs typeface="Roboto Bold"/>
                  <a:sym typeface="Roboto Bold"/>
                </a:rPr>
                <a:t>Data fed to ESP8266</a:t>
              </a:r>
            </a:p>
            <a:p>
              <a:pPr algn="ctr">
                <a:lnSpc>
                  <a:spcPts val="2800"/>
                </a:lnSpc>
                <a:spcBef>
                  <a:spcPct val="0"/>
                </a:spcBef>
              </a:pPr>
              <a:endParaRPr lang="en-US" sz="2000" b="1">
                <a:solidFill>
                  <a:srgbClr val="F2F1E7"/>
                </a:solidFill>
                <a:latin typeface="Roboto Bold"/>
                <a:ea typeface="Roboto Bold"/>
                <a:cs typeface="Roboto Bold"/>
                <a:sym typeface="Roboto Bold"/>
              </a:endParaRPr>
            </a:p>
          </p:txBody>
        </p:sp>
        <p:sp>
          <p:nvSpPr>
            <p:cNvPr id="16" name="TextBox 16"/>
            <p:cNvSpPr txBox="1"/>
            <p:nvPr/>
          </p:nvSpPr>
          <p:spPr>
            <a:xfrm>
              <a:off x="10109287" y="706085"/>
              <a:ext cx="3175556" cy="1868996"/>
            </a:xfrm>
            <a:prstGeom prst="rect">
              <a:avLst/>
            </a:prstGeom>
          </p:spPr>
          <p:txBody>
            <a:bodyPr lIns="0" tIns="0" rIns="0" bIns="0" rtlCol="0" anchor="t">
              <a:spAutoFit/>
            </a:bodyPr>
            <a:lstStyle/>
            <a:p>
              <a:pPr algn="ctr">
                <a:lnSpc>
                  <a:spcPts val="2800"/>
                </a:lnSpc>
                <a:spcBef>
                  <a:spcPct val="0"/>
                </a:spcBef>
              </a:pPr>
              <a:r>
                <a:rPr lang="en-US" sz="2000" b="1">
                  <a:solidFill>
                    <a:srgbClr val="F2F1E7"/>
                  </a:solidFill>
                  <a:latin typeface="Roboto Bold"/>
                  <a:ea typeface="Roboto Bold"/>
                  <a:cs typeface="Roboto Bold"/>
                  <a:sym typeface="Roboto Bold"/>
                </a:rPr>
                <a:t>Microcontroller makes a decision : fire detected</a:t>
              </a:r>
            </a:p>
            <a:p>
              <a:pPr algn="ctr">
                <a:lnSpc>
                  <a:spcPts val="2800"/>
                </a:lnSpc>
                <a:spcBef>
                  <a:spcPct val="0"/>
                </a:spcBef>
              </a:pPr>
              <a:endParaRPr lang="en-US" sz="2000" b="1">
                <a:solidFill>
                  <a:srgbClr val="F2F1E7"/>
                </a:solidFill>
                <a:latin typeface="Roboto Bold"/>
                <a:ea typeface="Roboto Bold"/>
                <a:cs typeface="Roboto Bold"/>
                <a:sym typeface="Roboto Bold"/>
              </a:endParaRPr>
            </a:p>
          </p:txBody>
        </p:sp>
        <p:sp>
          <p:nvSpPr>
            <p:cNvPr id="17" name="TextBox 17"/>
            <p:cNvSpPr txBox="1"/>
            <p:nvPr/>
          </p:nvSpPr>
          <p:spPr>
            <a:xfrm>
              <a:off x="14756678" y="706085"/>
              <a:ext cx="3175556" cy="1399096"/>
            </a:xfrm>
            <a:prstGeom prst="rect">
              <a:avLst/>
            </a:prstGeom>
          </p:spPr>
          <p:txBody>
            <a:bodyPr lIns="0" tIns="0" rIns="0" bIns="0" rtlCol="0" anchor="t">
              <a:spAutoFit/>
            </a:bodyPr>
            <a:lstStyle/>
            <a:p>
              <a:pPr algn="ctr">
                <a:lnSpc>
                  <a:spcPts val="2800"/>
                </a:lnSpc>
                <a:spcBef>
                  <a:spcPct val="0"/>
                </a:spcBef>
              </a:pPr>
              <a:r>
                <a:rPr lang="en-US" sz="2000" b="1">
                  <a:solidFill>
                    <a:srgbClr val="F2F1E7"/>
                  </a:solidFill>
                  <a:latin typeface="Roboto Bold"/>
                  <a:ea typeface="Roboto Bold"/>
                  <a:cs typeface="Roboto Bold"/>
                  <a:sym typeface="Roboto Bold"/>
                </a:rPr>
                <a:t>Sends data to SMTP SERVER and THINGSPEAK</a:t>
              </a:r>
            </a:p>
          </p:txBody>
        </p:sp>
        <p:sp>
          <p:nvSpPr>
            <p:cNvPr id="18" name="TextBox 18"/>
            <p:cNvSpPr txBox="1"/>
            <p:nvPr/>
          </p:nvSpPr>
          <p:spPr>
            <a:xfrm>
              <a:off x="825060" y="4421727"/>
              <a:ext cx="3175556" cy="929196"/>
            </a:xfrm>
            <a:prstGeom prst="rect">
              <a:avLst/>
            </a:prstGeom>
          </p:spPr>
          <p:txBody>
            <a:bodyPr lIns="0" tIns="0" rIns="0" bIns="0" rtlCol="0" anchor="t">
              <a:spAutoFit/>
            </a:bodyPr>
            <a:lstStyle/>
            <a:p>
              <a:pPr algn="ctr">
                <a:lnSpc>
                  <a:spcPts val="2800"/>
                </a:lnSpc>
                <a:spcBef>
                  <a:spcPct val="0"/>
                </a:spcBef>
              </a:pPr>
              <a:r>
                <a:rPr lang="en-US" sz="2000" b="1">
                  <a:solidFill>
                    <a:srgbClr val="F2F1E7"/>
                  </a:solidFill>
                  <a:latin typeface="Roboto Bold"/>
                  <a:ea typeface="Roboto Bold"/>
                  <a:cs typeface="Roboto Bold"/>
                  <a:sym typeface="Roboto Bold"/>
                </a:rPr>
                <a:t>SMTP sends email alerts to end users.</a:t>
              </a:r>
            </a:p>
          </p:txBody>
        </p:sp>
        <p:sp>
          <p:nvSpPr>
            <p:cNvPr id="19" name="TextBox 19"/>
            <p:cNvSpPr txBox="1"/>
            <p:nvPr/>
          </p:nvSpPr>
          <p:spPr>
            <a:xfrm>
              <a:off x="5293292" y="4186777"/>
              <a:ext cx="3175556" cy="1399096"/>
            </a:xfrm>
            <a:prstGeom prst="rect">
              <a:avLst/>
            </a:prstGeom>
          </p:spPr>
          <p:txBody>
            <a:bodyPr lIns="0" tIns="0" rIns="0" bIns="0" rtlCol="0" anchor="t">
              <a:spAutoFit/>
            </a:bodyPr>
            <a:lstStyle/>
            <a:p>
              <a:pPr algn="ctr">
                <a:lnSpc>
                  <a:spcPts val="2800"/>
                </a:lnSpc>
                <a:spcBef>
                  <a:spcPct val="0"/>
                </a:spcBef>
              </a:pPr>
              <a:r>
                <a:rPr lang="en-US" sz="2000" b="1">
                  <a:solidFill>
                    <a:srgbClr val="F2F1E7"/>
                  </a:solidFill>
                  <a:latin typeface="Roboto Bold"/>
                  <a:ea typeface="Roboto Bold"/>
                  <a:cs typeface="Roboto Bold"/>
                  <a:sym typeface="Roboto Bold"/>
                </a:rPr>
                <a:t>ThingSpeak displays real time data to user.</a:t>
              </a:r>
            </a:p>
          </p:txBody>
        </p:sp>
        <p:sp>
          <p:nvSpPr>
            <p:cNvPr id="20" name="TextBox 20"/>
            <p:cNvSpPr txBox="1"/>
            <p:nvPr/>
          </p:nvSpPr>
          <p:spPr>
            <a:xfrm>
              <a:off x="10883236" y="4421727"/>
              <a:ext cx="3175556" cy="600690"/>
            </a:xfrm>
            <a:prstGeom prst="rect">
              <a:avLst/>
            </a:prstGeom>
          </p:spPr>
          <p:txBody>
            <a:bodyPr lIns="0" tIns="0" rIns="0" bIns="0" rtlCol="0" anchor="t">
              <a:spAutoFit/>
            </a:bodyPr>
            <a:lstStyle/>
            <a:p>
              <a:pPr algn="ctr">
                <a:lnSpc>
                  <a:spcPts val="3780"/>
                </a:lnSpc>
                <a:spcBef>
                  <a:spcPct val="0"/>
                </a:spcBef>
              </a:pPr>
              <a:r>
                <a:rPr lang="en-US" sz="2700" b="1">
                  <a:solidFill>
                    <a:srgbClr val="000000"/>
                  </a:solidFill>
                  <a:latin typeface="Roboto Bold"/>
                  <a:ea typeface="Roboto Bold"/>
                  <a:cs typeface="Roboto Bold"/>
                  <a:sym typeface="Roboto Bold"/>
                </a:rPr>
                <a:t>User Alerted!!</a:t>
              </a: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flipH="1">
            <a:off x="-211950" y="-104775"/>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20943" y="3084589"/>
            <a:ext cx="11107608" cy="4998424"/>
          </a:xfrm>
          <a:custGeom>
            <a:avLst/>
            <a:gdLst/>
            <a:ahLst/>
            <a:cxnLst/>
            <a:rect l="l" t="t" r="r" b="b"/>
            <a:pathLst>
              <a:path w="11107608" h="4998424">
                <a:moveTo>
                  <a:pt x="0" y="0"/>
                </a:moveTo>
                <a:lnTo>
                  <a:pt x="11107608" y="0"/>
                </a:lnTo>
                <a:lnTo>
                  <a:pt x="11107608" y="4998424"/>
                </a:lnTo>
                <a:lnTo>
                  <a:pt x="0" y="4998424"/>
                </a:lnTo>
                <a:lnTo>
                  <a:pt x="0" y="0"/>
                </a:lnTo>
                <a:close/>
              </a:path>
            </a:pathLst>
          </a:custGeom>
          <a:blipFill>
            <a:blip r:embed="rId8"/>
            <a:stretch>
              <a:fillRect/>
            </a:stretch>
          </a:blipFill>
        </p:spPr>
      </p:sp>
      <p:sp>
        <p:nvSpPr>
          <p:cNvPr id="6" name="TextBox 6"/>
          <p:cNvSpPr txBox="1"/>
          <p:nvPr/>
        </p:nvSpPr>
        <p:spPr>
          <a:xfrm>
            <a:off x="5082638" y="1012824"/>
            <a:ext cx="8701388" cy="828040"/>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ARDUINO CODE</a:t>
            </a:r>
          </a:p>
        </p:txBody>
      </p:sp>
      <p:sp>
        <p:nvSpPr>
          <p:cNvPr id="7" name="TextBox 7"/>
          <p:cNvSpPr txBox="1"/>
          <p:nvPr/>
        </p:nvSpPr>
        <p:spPr>
          <a:xfrm>
            <a:off x="1520943" y="2268705"/>
            <a:ext cx="7123390" cy="533400"/>
          </a:xfrm>
          <a:prstGeom prst="rect">
            <a:avLst/>
          </a:prstGeom>
        </p:spPr>
        <p:txBody>
          <a:bodyPr lIns="0" tIns="0" rIns="0" bIns="0" rtlCol="0" anchor="t">
            <a:spAutoFit/>
          </a:bodyPr>
          <a:lstStyle/>
          <a:p>
            <a:pPr algn="ctr">
              <a:lnSpc>
                <a:spcPts val="4200"/>
              </a:lnSpc>
            </a:pPr>
            <a:r>
              <a:rPr lang="en-US" sz="3000">
                <a:solidFill>
                  <a:srgbClr val="252930"/>
                </a:solidFill>
                <a:latin typeface="Roboto"/>
                <a:ea typeface="Roboto"/>
                <a:cs typeface="Roboto"/>
                <a:sym typeface="Roboto"/>
              </a:rPr>
              <a:t>Here are some snippets of the code used: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flipH="1">
            <a:off x="-211950" y="-104775"/>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20943" y="3081020"/>
            <a:ext cx="15738357" cy="5744500"/>
          </a:xfrm>
          <a:custGeom>
            <a:avLst/>
            <a:gdLst/>
            <a:ahLst/>
            <a:cxnLst/>
            <a:rect l="l" t="t" r="r" b="b"/>
            <a:pathLst>
              <a:path w="15738357" h="5744500">
                <a:moveTo>
                  <a:pt x="0" y="0"/>
                </a:moveTo>
                <a:lnTo>
                  <a:pt x="15738357" y="0"/>
                </a:lnTo>
                <a:lnTo>
                  <a:pt x="15738357" y="5744500"/>
                </a:lnTo>
                <a:lnTo>
                  <a:pt x="0" y="5744500"/>
                </a:lnTo>
                <a:lnTo>
                  <a:pt x="0" y="0"/>
                </a:lnTo>
                <a:close/>
              </a:path>
            </a:pathLst>
          </a:custGeom>
          <a:blipFill>
            <a:blip r:embed="rId8"/>
            <a:stretch>
              <a:fillRect/>
            </a:stretch>
          </a:blipFill>
        </p:spPr>
      </p:sp>
      <p:sp>
        <p:nvSpPr>
          <p:cNvPr id="6" name="TextBox 6"/>
          <p:cNvSpPr txBox="1"/>
          <p:nvPr/>
        </p:nvSpPr>
        <p:spPr>
          <a:xfrm>
            <a:off x="5082638" y="1012824"/>
            <a:ext cx="8701388" cy="828040"/>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ARDUINO CODE</a:t>
            </a:r>
          </a:p>
        </p:txBody>
      </p:sp>
      <p:sp>
        <p:nvSpPr>
          <p:cNvPr id="7" name="TextBox 7"/>
          <p:cNvSpPr txBox="1"/>
          <p:nvPr/>
        </p:nvSpPr>
        <p:spPr>
          <a:xfrm>
            <a:off x="1520943" y="2268705"/>
            <a:ext cx="7123390" cy="533400"/>
          </a:xfrm>
          <a:prstGeom prst="rect">
            <a:avLst/>
          </a:prstGeom>
        </p:spPr>
        <p:txBody>
          <a:bodyPr lIns="0" tIns="0" rIns="0" bIns="0" rtlCol="0" anchor="t">
            <a:spAutoFit/>
          </a:bodyPr>
          <a:lstStyle/>
          <a:p>
            <a:pPr algn="ctr">
              <a:lnSpc>
                <a:spcPts val="4200"/>
              </a:lnSpc>
            </a:pPr>
            <a:r>
              <a:rPr lang="en-US" sz="3000">
                <a:solidFill>
                  <a:srgbClr val="252930"/>
                </a:solidFill>
                <a:latin typeface="Roboto"/>
                <a:ea typeface="Roboto"/>
                <a:cs typeface="Roboto"/>
                <a:sym typeface="Roboto"/>
              </a:rPr>
              <a:t>Here are some snippets of the code used: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flipH="1">
            <a:off x="-211950" y="-104775"/>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59724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20943" y="3052730"/>
            <a:ext cx="13051217" cy="3164920"/>
          </a:xfrm>
          <a:custGeom>
            <a:avLst/>
            <a:gdLst/>
            <a:ahLst/>
            <a:cxnLst/>
            <a:rect l="l" t="t" r="r" b="b"/>
            <a:pathLst>
              <a:path w="13051217" h="3164920">
                <a:moveTo>
                  <a:pt x="0" y="0"/>
                </a:moveTo>
                <a:lnTo>
                  <a:pt x="13051217" y="0"/>
                </a:lnTo>
                <a:lnTo>
                  <a:pt x="13051217" y="3164920"/>
                </a:lnTo>
                <a:lnTo>
                  <a:pt x="0" y="3164920"/>
                </a:lnTo>
                <a:lnTo>
                  <a:pt x="0" y="0"/>
                </a:lnTo>
                <a:close/>
              </a:path>
            </a:pathLst>
          </a:custGeom>
          <a:blipFill>
            <a:blip r:embed="rId8"/>
            <a:stretch>
              <a:fillRect/>
            </a:stretch>
          </a:blipFill>
        </p:spPr>
      </p:sp>
      <p:sp>
        <p:nvSpPr>
          <p:cNvPr id="6" name="TextBox 6"/>
          <p:cNvSpPr txBox="1"/>
          <p:nvPr/>
        </p:nvSpPr>
        <p:spPr>
          <a:xfrm>
            <a:off x="5082638" y="1012824"/>
            <a:ext cx="8701388" cy="828040"/>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ARDUINO CODE</a:t>
            </a:r>
          </a:p>
        </p:txBody>
      </p:sp>
      <p:sp>
        <p:nvSpPr>
          <p:cNvPr id="7" name="TextBox 7"/>
          <p:cNvSpPr txBox="1"/>
          <p:nvPr/>
        </p:nvSpPr>
        <p:spPr>
          <a:xfrm>
            <a:off x="1520943" y="2268705"/>
            <a:ext cx="7123390" cy="533400"/>
          </a:xfrm>
          <a:prstGeom prst="rect">
            <a:avLst/>
          </a:prstGeom>
        </p:spPr>
        <p:txBody>
          <a:bodyPr lIns="0" tIns="0" rIns="0" bIns="0" rtlCol="0" anchor="t">
            <a:spAutoFit/>
          </a:bodyPr>
          <a:lstStyle/>
          <a:p>
            <a:pPr algn="ctr">
              <a:lnSpc>
                <a:spcPts val="4200"/>
              </a:lnSpc>
            </a:pPr>
            <a:r>
              <a:rPr lang="en-US" sz="3000">
                <a:solidFill>
                  <a:srgbClr val="252930"/>
                </a:solidFill>
                <a:latin typeface="Roboto"/>
                <a:ea typeface="Roboto"/>
                <a:cs typeface="Roboto"/>
                <a:sym typeface="Roboto"/>
              </a:rPr>
              <a:t>Here are some snippets of the code used: </a:t>
            </a:r>
          </a:p>
        </p:txBody>
      </p:sp>
      <p:sp>
        <p:nvSpPr>
          <p:cNvPr id="8" name="TextBox 8"/>
          <p:cNvSpPr txBox="1"/>
          <p:nvPr/>
        </p:nvSpPr>
        <p:spPr>
          <a:xfrm>
            <a:off x="1520943" y="7436219"/>
            <a:ext cx="15596474" cy="500137"/>
          </a:xfrm>
          <a:prstGeom prst="rect">
            <a:avLst/>
          </a:prstGeom>
        </p:spPr>
        <p:txBody>
          <a:bodyPr lIns="0" tIns="0" rIns="0" bIns="0" rtlCol="0" anchor="t">
            <a:spAutoFit/>
          </a:bodyPr>
          <a:lstStyle/>
          <a:p>
            <a:pPr algn="l">
              <a:lnSpc>
                <a:spcPts val="4200"/>
              </a:lnSpc>
            </a:pPr>
            <a:endParaRPr lang="en-US" sz="3000" u="sng" dirty="0">
              <a:solidFill>
                <a:srgbClr val="252930"/>
              </a:solidFill>
              <a:latin typeface="Roboto"/>
              <a:ea typeface="Roboto"/>
              <a:cs typeface="Roboto"/>
              <a:sym typeface="Roboto"/>
              <a:hlinkClick r:id="rId9" tooltip="https://drive.google.com/file/d/1rKxpTEjdSfYRLCjxsWDL3pTZOfnq7fk3/view?usp=drive_link"/>
            </a:endParaRPr>
          </a:p>
        </p:txBody>
      </p:sp>
      <p:sp>
        <p:nvSpPr>
          <p:cNvPr id="9" name="TextBox 9"/>
          <p:cNvSpPr txBox="1"/>
          <p:nvPr/>
        </p:nvSpPr>
        <p:spPr>
          <a:xfrm>
            <a:off x="1520943" y="6771783"/>
            <a:ext cx="8449151" cy="500137"/>
          </a:xfrm>
          <a:prstGeom prst="rect">
            <a:avLst/>
          </a:prstGeom>
        </p:spPr>
        <p:txBody>
          <a:bodyPr lIns="0" tIns="0" rIns="0" bIns="0" rtlCol="0" anchor="t">
            <a:spAutoFit/>
          </a:bodyPr>
          <a:lstStyle/>
          <a:p>
            <a:pPr algn="ctr">
              <a:lnSpc>
                <a:spcPts val="4200"/>
              </a:lnSpc>
            </a:pPr>
            <a:endParaRPr lang="en-US" sz="3000" dirty="0">
              <a:solidFill>
                <a:srgbClr val="25293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7992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354175" y="3351841"/>
            <a:ext cx="3826515" cy="2639199"/>
          </a:xfrm>
          <a:custGeom>
            <a:avLst/>
            <a:gdLst/>
            <a:ahLst/>
            <a:cxnLst/>
            <a:rect l="l" t="t" r="r" b="b"/>
            <a:pathLst>
              <a:path w="3826515" h="2639199">
                <a:moveTo>
                  <a:pt x="0" y="0"/>
                </a:moveTo>
                <a:lnTo>
                  <a:pt x="3826515" y="0"/>
                </a:lnTo>
                <a:lnTo>
                  <a:pt x="3826515" y="2639198"/>
                </a:lnTo>
                <a:lnTo>
                  <a:pt x="0" y="2639198"/>
                </a:lnTo>
                <a:lnTo>
                  <a:pt x="0" y="0"/>
                </a:lnTo>
                <a:close/>
              </a:path>
            </a:pathLst>
          </a:custGeom>
          <a:blipFill>
            <a:blip r:embed="rId8"/>
            <a:stretch>
              <a:fillRect/>
            </a:stretch>
          </a:blipFill>
        </p:spPr>
      </p:sp>
      <p:sp>
        <p:nvSpPr>
          <p:cNvPr id="6" name="Freeform 6"/>
          <p:cNvSpPr/>
          <p:nvPr/>
        </p:nvSpPr>
        <p:spPr>
          <a:xfrm>
            <a:off x="5334407" y="6760206"/>
            <a:ext cx="5708391" cy="3526794"/>
          </a:xfrm>
          <a:custGeom>
            <a:avLst/>
            <a:gdLst/>
            <a:ahLst/>
            <a:cxnLst/>
            <a:rect l="l" t="t" r="r" b="b"/>
            <a:pathLst>
              <a:path w="5708391" h="3526794">
                <a:moveTo>
                  <a:pt x="0" y="0"/>
                </a:moveTo>
                <a:lnTo>
                  <a:pt x="5708391" y="0"/>
                </a:lnTo>
                <a:lnTo>
                  <a:pt x="5708391" y="3526794"/>
                </a:lnTo>
                <a:lnTo>
                  <a:pt x="0" y="3526794"/>
                </a:lnTo>
                <a:lnTo>
                  <a:pt x="0" y="0"/>
                </a:lnTo>
                <a:close/>
              </a:path>
            </a:pathLst>
          </a:custGeom>
          <a:blipFill>
            <a:blip r:embed="rId9"/>
            <a:stretch>
              <a:fillRect t="-175" b="-175"/>
            </a:stretch>
          </a:blipFill>
        </p:spPr>
      </p:sp>
      <p:sp>
        <p:nvSpPr>
          <p:cNvPr id="7" name="TextBox 7"/>
          <p:cNvSpPr txBox="1"/>
          <p:nvPr/>
        </p:nvSpPr>
        <p:spPr>
          <a:xfrm>
            <a:off x="388496" y="798663"/>
            <a:ext cx="16559439"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PCB MANUFACTURING PROCESS</a:t>
            </a:r>
          </a:p>
          <a:p>
            <a:pPr algn="ctr">
              <a:lnSpc>
                <a:spcPts val="5839"/>
              </a:lnSpc>
            </a:pPr>
            <a:endParaRPr lang="en-US" sz="7299" b="1">
              <a:solidFill>
                <a:srgbClr val="252930"/>
              </a:solidFill>
              <a:latin typeface="Montserrat Bold"/>
              <a:ea typeface="Montserrat Bold"/>
              <a:cs typeface="Montserrat Bold"/>
              <a:sym typeface="Montserrat Bold"/>
            </a:endParaRPr>
          </a:p>
        </p:txBody>
      </p:sp>
      <p:sp>
        <p:nvSpPr>
          <p:cNvPr id="8" name="TextBox 8"/>
          <p:cNvSpPr txBox="1"/>
          <p:nvPr/>
        </p:nvSpPr>
        <p:spPr>
          <a:xfrm>
            <a:off x="660451" y="2992517"/>
            <a:ext cx="16598849" cy="1449912"/>
          </a:xfrm>
          <a:prstGeom prst="rect">
            <a:avLst/>
          </a:prstGeom>
        </p:spPr>
        <p:txBody>
          <a:bodyPr lIns="0" tIns="0" rIns="0" bIns="0" rtlCol="0" anchor="t">
            <a:spAutoFit/>
          </a:bodyPr>
          <a:lstStyle/>
          <a:p>
            <a:pPr marL="587876" lvl="1" indent="-293938" algn="l">
              <a:lnSpc>
                <a:spcPts val="3812"/>
              </a:lnSpc>
              <a:buFont typeface="Arial"/>
              <a:buChar char="•"/>
            </a:pPr>
            <a:r>
              <a:rPr lang="en-US" sz="2722">
                <a:solidFill>
                  <a:srgbClr val="252930"/>
                </a:solidFill>
                <a:latin typeface="Roboto"/>
                <a:ea typeface="Roboto"/>
                <a:cs typeface="Roboto"/>
                <a:sym typeface="Roboto"/>
              </a:rPr>
              <a:t>It is made by using a fibre or glass of suitable height and width with a layer of copper on top to provide conduction.</a:t>
            </a:r>
          </a:p>
          <a:p>
            <a:pPr marL="587876" lvl="1" indent="-293938" algn="l">
              <a:lnSpc>
                <a:spcPts val="3812"/>
              </a:lnSpc>
              <a:buFont typeface="Arial"/>
              <a:buChar char="•"/>
            </a:pPr>
            <a:r>
              <a:rPr lang="en-US" sz="2722">
                <a:solidFill>
                  <a:srgbClr val="252930"/>
                </a:solidFill>
                <a:latin typeface="Roboto"/>
                <a:ea typeface="Roboto"/>
                <a:cs typeface="Roboto"/>
                <a:sym typeface="Roboto"/>
              </a:rPr>
              <a:t>This is the base for our PCB(Printed Circuit Board).</a:t>
            </a:r>
          </a:p>
        </p:txBody>
      </p:sp>
      <p:sp>
        <p:nvSpPr>
          <p:cNvPr id="9" name="TextBox 9"/>
          <p:cNvSpPr txBox="1"/>
          <p:nvPr/>
        </p:nvSpPr>
        <p:spPr>
          <a:xfrm>
            <a:off x="248278" y="1996873"/>
            <a:ext cx="9325884" cy="679450"/>
          </a:xfrm>
          <a:prstGeom prst="rect">
            <a:avLst/>
          </a:prstGeom>
        </p:spPr>
        <p:txBody>
          <a:bodyPr wrap="square" lIns="0" tIns="0" rIns="0" bIns="0" rtlCol="0" anchor="t">
            <a:spAutoFit/>
          </a:bodyPr>
          <a:lstStyle/>
          <a:p>
            <a:pPr algn="ctr">
              <a:lnSpc>
                <a:spcPts val="5599"/>
              </a:lnSpc>
            </a:pPr>
            <a:r>
              <a:rPr lang="en-US" sz="3999" b="1" dirty="0">
                <a:solidFill>
                  <a:srgbClr val="252930"/>
                </a:solidFill>
                <a:latin typeface="Libre Baskerville Bold"/>
                <a:ea typeface="Libre Baskerville Bold"/>
                <a:cs typeface="Libre Baskerville Bold"/>
                <a:sym typeface="Libre Baskerville Bold"/>
              </a:rPr>
              <a:t>Step - 1 : Copper Clad Boards</a:t>
            </a:r>
          </a:p>
        </p:txBody>
      </p:sp>
      <p:sp>
        <p:nvSpPr>
          <p:cNvPr id="10" name="TextBox 10"/>
          <p:cNvSpPr txBox="1"/>
          <p:nvPr/>
        </p:nvSpPr>
        <p:spPr>
          <a:xfrm>
            <a:off x="660450" y="4766280"/>
            <a:ext cx="6578549" cy="679450"/>
          </a:xfrm>
          <a:prstGeom prst="rect">
            <a:avLst/>
          </a:prstGeom>
        </p:spPr>
        <p:txBody>
          <a:bodyPr wrap="square" lIns="0" tIns="0" rIns="0" bIns="0" rtlCol="0" anchor="t">
            <a:spAutoFit/>
          </a:bodyPr>
          <a:lstStyle/>
          <a:p>
            <a:pPr algn="ctr">
              <a:lnSpc>
                <a:spcPts val="5599"/>
              </a:lnSpc>
            </a:pPr>
            <a:r>
              <a:rPr lang="en-US" sz="3999" b="1" dirty="0">
                <a:solidFill>
                  <a:srgbClr val="252930"/>
                </a:solidFill>
                <a:latin typeface="Libre Baskerville Bold"/>
                <a:ea typeface="Libre Baskerville Bold"/>
                <a:cs typeface="Libre Baskerville Bold"/>
                <a:sym typeface="Libre Baskerville Bold"/>
              </a:rPr>
              <a:t>Step - 2 : Type of PCB</a:t>
            </a:r>
          </a:p>
        </p:txBody>
      </p:sp>
      <p:sp>
        <p:nvSpPr>
          <p:cNvPr id="11" name="TextBox 11"/>
          <p:cNvSpPr txBox="1"/>
          <p:nvPr/>
        </p:nvSpPr>
        <p:spPr>
          <a:xfrm>
            <a:off x="660451" y="5629210"/>
            <a:ext cx="14581916" cy="1449912"/>
          </a:xfrm>
          <a:prstGeom prst="rect">
            <a:avLst/>
          </a:prstGeom>
        </p:spPr>
        <p:txBody>
          <a:bodyPr lIns="0" tIns="0" rIns="0" bIns="0" rtlCol="0" anchor="t">
            <a:spAutoFit/>
          </a:bodyPr>
          <a:lstStyle/>
          <a:p>
            <a:pPr marL="587876" lvl="1" indent="-293938" algn="l">
              <a:lnSpc>
                <a:spcPts val="3812"/>
              </a:lnSpc>
              <a:buFont typeface="Arial"/>
              <a:buChar char="•"/>
            </a:pPr>
            <a:r>
              <a:rPr lang="en-US" sz="2722">
                <a:solidFill>
                  <a:srgbClr val="252930"/>
                </a:solidFill>
                <a:latin typeface="Roboto"/>
                <a:ea typeface="Roboto"/>
                <a:cs typeface="Roboto"/>
                <a:sym typeface="Roboto"/>
              </a:rPr>
              <a:t>There are a number of types of PCBs, single sided, both sided, etc.</a:t>
            </a:r>
          </a:p>
          <a:p>
            <a:pPr marL="587876" lvl="1" indent="-293938" algn="l">
              <a:lnSpc>
                <a:spcPts val="3812"/>
              </a:lnSpc>
              <a:buFont typeface="Arial"/>
              <a:buChar char="•"/>
            </a:pPr>
            <a:r>
              <a:rPr lang="en-US" sz="2722">
                <a:solidFill>
                  <a:srgbClr val="252930"/>
                </a:solidFill>
                <a:latin typeface="Roboto"/>
                <a:ea typeface="Roboto"/>
                <a:cs typeface="Roboto"/>
                <a:sym typeface="Roboto"/>
              </a:rPr>
              <a:t>Here, because of the simplicity of our circuit, we will be making a single(bottom sided) PCB.</a:t>
            </a:r>
          </a:p>
          <a:p>
            <a:pPr algn="l">
              <a:lnSpc>
                <a:spcPts val="3812"/>
              </a:lnSpc>
            </a:pPr>
            <a:endParaRPr lang="en-US" sz="2722">
              <a:solidFill>
                <a:srgbClr val="25293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grpSp>
        <p:nvGrpSpPr>
          <p:cNvPr id="2" name="Group 2"/>
          <p:cNvGrpSpPr/>
          <p:nvPr/>
        </p:nvGrpSpPr>
        <p:grpSpPr>
          <a:xfrm>
            <a:off x="2160009" y="2899070"/>
            <a:ext cx="13967983" cy="6857317"/>
            <a:chOff x="0" y="0"/>
            <a:chExt cx="3678810" cy="1806042"/>
          </a:xfrm>
        </p:grpSpPr>
        <p:sp>
          <p:nvSpPr>
            <p:cNvPr id="3" name="Freeform 3"/>
            <p:cNvSpPr/>
            <p:nvPr/>
          </p:nvSpPr>
          <p:spPr>
            <a:xfrm>
              <a:off x="0" y="0"/>
              <a:ext cx="3678810" cy="1806042"/>
            </a:xfrm>
            <a:custGeom>
              <a:avLst/>
              <a:gdLst/>
              <a:ahLst/>
              <a:cxnLst/>
              <a:rect l="l" t="t" r="r" b="b"/>
              <a:pathLst>
                <a:path w="3678810" h="1806042">
                  <a:moveTo>
                    <a:pt x="28267" y="0"/>
                  </a:moveTo>
                  <a:lnTo>
                    <a:pt x="3650543" y="0"/>
                  </a:lnTo>
                  <a:cubicBezTo>
                    <a:pt x="3666155" y="0"/>
                    <a:pt x="3678810" y="12656"/>
                    <a:pt x="3678810" y="28267"/>
                  </a:cubicBezTo>
                  <a:lnTo>
                    <a:pt x="3678810" y="1777775"/>
                  </a:lnTo>
                  <a:cubicBezTo>
                    <a:pt x="3678810" y="1785272"/>
                    <a:pt x="3675832" y="1792462"/>
                    <a:pt x="3670531" y="1797763"/>
                  </a:cubicBezTo>
                  <a:cubicBezTo>
                    <a:pt x="3665230" y="1803064"/>
                    <a:pt x="3658040" y="1806042"/>
                    <a:pt x="3650543" y="1806042"/>
                  </a:cubicBezTo>
                  <a:lnTo>
                    <a:pt x="28267" y="1806042"/>
                  </a:lnTo>
                  <a:cubicBezTo>
                    <a:pt x="12656" y="1806042"/>
                    <a:pt x="0" y="1793387"/>
                    <a:pt x="0" y="1777775"/>
                  </a:cubicBezTo>
                  <a:lnTo>
                    <a:pt x="0" y="28267"/>
                  </a:lnTo>
                  <a:cubicBezTo>
                    <a:pt x="0" y="12656"/>
                    <a:pt x="12656" y="0"/>
                    <a:pt x="28267" y="0"/>
                  </a:cubicBezTo>
                  <a:close/>
                </a:path>
              </a:pathLst>
            </a:custGeom>
            <a:solidFill>
              <a:srgbClr val="C0B3A0">
                <a:alpha val="20784"/>
              </a:srgbClr>
            </a:solidFill>
            <a:ln w="47625" cap="rnd">
              <a:solidFill>
                <a:srgbClr val="000000">
                  <a:alpha val="20784"/>
                </a:srgbClr>
              </a:solidFill>
              <a:prstDash val="solid"/>
              <a:round/>
            </a:ln>
          </p:spPr>
        </p:sp>
        <p:sp>
          <p:nvSpPr>
            <p:cNvPr id="4" name="TextBox 4"/>
            <p:cNvSpPr txBox="1"/>
            <p:nvPr/>
          </p:nvSpPr>
          <p:spPr>
            <a:xfrm>
              <a:off x="0" y="-38100"/>
              <a:ext cx="3678810" cy="184414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995148" y="949187"/>
            <a:ext cx="8297704" cy="828116"/>
          </a:xfrm>
          <a:prstGeom prst="rect">
            <a:avLst/>
          </a:prstGeom>
        </p:spPr>
        <p:txBody>
          <a:bodyPr lIns="0" tIns="0" rIns="0" bIns="0" rtlCol="0" anchor="t">
            <a:spAutoFit/>
          </a:bodyPr>
          <a:lstStyle/>
          <a:p>
            <a:pPr algn="ctr">
              <a:lnSpc>
                <a:spcPts val="5841"/>
              </a:lnSpc>
            </a:pPr>
            <a:r>
              <a:rPr lang="en-US" sz="7301" b="1">
                <a:solidFill>
                  <a:srgbClr val="252D37"/>
                </a:solidFill>
                <a:latin typeface="Montserrat Bold"/>
                <a:ea typeface="Montserrat Bold"/>
                <a:cs typeface="Montserrat Bold"/>
                <a:sym typeface="Montserrat Bold"/>
              </a:rPr>
              <a:t>CONTENTS</a:t>
            </a:r>
          </a:p>
        </p:txBody>
      </p:sp>
      <p:sp>
        <p:nvSpPr>
          <p:cNvPr id="6" name="Freeform 6"/>
          <p:cNvSpPr/>
          <p:nvPr/>
        </p:nvSpPr>
        <p:spPr>
          <a:xfrm flipH="1">
            <a:off x="-211950" y="-104775"/>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4542983"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539998" y="3607847"/>
            <a:ext cx="10642601" cy="5375813"/>
          </a:xfrm>
          <a:prstGeom prst="rect">
            <a:avLst/>
          </a:prstGeom>
        </p:spPr>
        <p:txBody>
          <a:bodyPr wrap="square" lIns="0" tIns="0" rIns="0" bIns="0" rtlCol="0" anchor="t">
            <a:spAutoFit/>
          </a:bodyPr>
          <a:lstStyle/>
          <a:p>
            <a:pPr marL="939986" lvl="1" indent="-469993" algn="l">
              <a:lnSpc>
                <a:spcPts val="6095"/>
              </a:lnSpc>
              <a:buFont typeface="Arial"/>
              <a:buChar char="•"/>
            </a:pPr>
            <a:r>
              <a:rPr lang="en-US" sz="4353" dirty="0">
                <a:solidFill>
                  <a:srgbClr val="252D37"/>
                </a:solidFill>
                <a:latin typeface="Roboto"/>
                <a:ea typeface="Roboto"/>
                <a:cs typeface="Roboto"/>
                <a:sym typeface="Roboto"/>
              </a:rPr>
              <a:t>Project overview</a:t>
            </a:r>
          </a:p>
          <a:p>
            <a:pPr marL="939986" lvl="1" indent="-469993" algn="l">
              <a:lnSpc>
                <a:spcPts val="6095"/>
              </a:lnSpc>
              <a:buFont typeface="Arial"/>
              <a:buChar char="•"/>
            </a:pPr>
            <a:r>
              <a:rPr lang="en-US" sz="4353" dirty="0">
                <a:solidFill>
                  <a:srgbClr val="252D37"/>
                </a:solidFill>
                <a:latin typeface="Roboto"/>
                <a:ea typeface="Roboto"/>
                <a:cs typeface="Roboto"/>
                <a:sym typeface="Roboto"/>
              </a:rPr>
              <a:t>Components Used</a:t>
            </a:r>
          </a:p>
          <a:p>
            <a:pPr marL="939986" lvl="1" indent="-469993" algn="l">
              <a:lnSpc>
                <a:spcPts val="6095"/>
              </a:lnSpc>
              <a:buFont typeface="Arial"/>
              <a:buChar char="•"/>
            </a:pPr>
            <a:r>
              <a:rPr lang="en-US" sz="4353" dirty="0">
                <a:solidFill>
                  <a:srgbClr val="252D37"/>
                </a:solidFill>
                <a:latin typeface="Roboto"/>
                <a:ea typeface="Roboto"/>
                <a:cs typeface="Roboto"/>
                <a:sym typeface="Roboto"/>
              </a:rPr>
              <a:t>Component Description</a:t>
            </a:r>
          </a:p>
          <a:p>
            <a:pPr marL="939986" lvl="1" indent="-469993" algn="l">
              <a:lnSpc>
                <a:spcPts val="6095"/>
              </a:lnSpc>
              <a:buFont typeface="Arial"/>
              <a:buChar char="•"/>
            </a:pPr>
            <a:r>
              <a:rPr lang="en-US" sz="4353" dirty="0">
                <a:solidFill>
                  <a:srgbClr val="252D37"/>
                </a:solidFill>
                <a:latin typeface="Roboto"/>
                <a:ea typeface="Roboto"/>
                <a:cs typeface="Roboto"/>
                <a:sym typeface="Roboto"/>
              </a:rPr>
              <a:t>Circuit Description</a:t>
            </a:r>
          </a:p>
          <a:p>
            <a:pPr marL="939986" lvl="1" indent="-469993" algn="l">
              <a:lnSpc>
                <a:spcPts val="6095"/>
              </a:lnSpc>
              <a:buFont typeface="Arial"/>
              <a:buChar char="•"/>
            </a:pPr>
            <a:r>
              <a:rPr lang="en-US" sz="4353" dirty="0">
                <a:solidFill>
                  <a:srgbClr val="252D37"/>
                </a:solidFill>
                <a:latin typeface="Roboto"/>
                <a:ea typeface="Roboto"/>
                <a:cs typeface="Roboto"/>
                <a:sym typeface="Roboto"/>
              </a:rPr>
              <a:t>Information Flow</a:t>
            </a:r>
          </a:p>
          <a:p>
            <a:pPr marL="939986" lvl="1" indent="-469993" algn="l">
              <a:lnSpc>
                <a:spcPts val="6095"/>
              </a:lnSpc>
              <a:buFont typeface="Arial"/>
              <a:buChar char="•"/>
            </a:pPr>
            <a:r>
              <a:rPr lang="en-US" sz="4353" dirty="0">
                <a:solidFill>
                  <a:srgbClr val="252D37"/>
                </a:solidFill>
                <a:latin typeface="Roboto"/>
                <a:ea typeface="Roboto"/>
                <a:cs typeface="Roboto"/>
                <a:sym typeface="Roboto"/>
              </a:rPr>
              <a:t>Code Used</a:t>
            </a:r>
          </a:p>
          <a:p>
            <a:pPr marL="939986" lvl="1" indent="-469993" algn="l">
              <a:lnSpc>
                <a:spcPts val="6095"/>
              </a:lnSpc>
              <a:buFont typeface="Arial"/>
              <a:buChar char="•"/>
            </a:pPr>
            <a:r>
              <a:rPr lang="en-US" sz="4353" dirty="0">
                <a:solidFill>
                  <a:srgbClr val="252D37"/>
                </a:solidFill>
                <a:latin typeface="Roboto"/>
                <a:ea typeface="Roboto"/>
                <a:cs typeface="Roboto"/>
                <a:sym typeface="Roboto"/>
              </a:rPr>
              <a:t>PCB Design and Development Process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7992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190098" y="4091578"/>
            <a:ext cx="8187995" cy="5926061"/>
          </a:xfrm>
          <a:custGeom>
            <a:avLst/>
            <a:gdLst/>
            <a:ahLst/>
            <a:cxnLst/>
            <a:rect l="l" t="t" r="r" b="b"/>
            <a:pathLst>
              <a:path w="8187995" h="5926061">
                <a:moveTo>
                  <a:pt x="0" y="0"/>
                </a:moveTo>
                <a:lnTo>
                  <a:pt x="8187995" y="0"/>
                </a:lnTo>
                <a:lnTo>
                  <a:pt x="8187995" y="5926062"/>
                </a:lnTo>
                <a:lnTo>
                  <a:pt x="0" y="5926062"/>
                </a:lnTo>
                <a:lnTo>
                  <a:pt x="0" y="0"/>
                </a:lnTo>
                <a:close/>
              </a:path>
            </a:pathLst>
          </a:custGeom>
          <a:blipFill>
            <a:blip r:embed="rId8"/>
            <a:stretch>
              <a:fillRect/>
            </a:stretch>
          </a:blipFill>
        </p:spPr>
      </p:sp>
      <p:sp>
        <p:nvSpPr>
          <p:cNvPr id="6" name="TextBox 6"/>
          <p:cNvSpPr txBox="1"/>
          <p:nvPr/>
        </p:nvSpPr>
        <p:spPr>
          <a:xfrm>
            <a:off x="388496" y="798663"/>
            <a:ext cx="16559439"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PCB MANUFACTURING PROCESS</a:t>
            </a:r>
          </a:p>
          <a:p>
            <a:pPr algn="ctr">
              <a:lnSpc>
                <a:spcPts val="5839"/>
              </a:lnSpc>
            </a:pPr>
            <a:endParaRPr lang="en-US" sz="7299" b="1">
              <a:solidFill>
                <a:srgbClr val="252930"/>
              </a:solidFill>
              <a:latin typeface="Montserrat Bold"/>
              <a:ea typeface="Montserrat Bold"/>
              <a:cs typeface="Montserrat Bold"/>
              <a:sym typeface="Montserrat Bold"/>
            </a:endParaRPr>
          </a:p>
        </p:txBody>
      </p:sp>
      <p:sp>
        <p:nvSpPr>
          <p:cNvPr id="7" name="TextBox 7"/>
          <p:cNvSpPr txBox="1"/>
          <p:nvPr/>
        </p:nvSpPr>
        <p:spPr>
          <a:xfrm>
            <a:off x="605238" y="1982303"/>
            <a:ext cx="8310162" cy="672620"/>
          </a:xfrm>
          <a:prstGeom prst="rect">
            <a:avLst/>
          </a:prstGeom>
        </p:spPr>
        <p:txBody>
          <a:bodyPr wrap="square" lIns="0" tIns="0" rIns="0" bIns="0" rtlCol="0" anchor="t">
            <a:spAutoFit/>
          </a:bodyPr>
          <a:lstStyle/>
          <a:p>
            <a:pPr algn="ctr">
              <a:lnSpc>
                <a:spcPts val="5599"/>
              </a:lnSpc>
            </a:pPr>
            <a:r>
              <a:rPr lang="en-US" sz="3999" b="1" dirty="0">
                <a:solidFill>
                  <a:srgbClr val="252930"/>
                </a:solidFill>
                <a:latin typeface="Libre Baskerville Bold"/>
                <a:ea typeface="Libre Baskerville Bold"/>
                <a:cs typeface="Libre Baskerville Bold"/>
                <a:sym typeface="Libre Baskerville Bold"/>
              </a:rPr>
              <a:t>Step - 3 : Designing Schematic</a:t>
            </a:r>
          </a:p>
        </p:txBody>
      </p:sp>
      <p:sp>
        <p:nvSpPr>
          <p:cNvPr id="8" name="TextBox 8"/>
          <p:cNvSpPr txBox="1"/>
          <p:nvPr/>
        </p:nvSpPr>
        <p:spPr>
          <a:xfrm>
            <a:off x="605238" y="2805703"/>
            <a:ext cx="12649048" cy="10668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252930"/>
                </a:solidFill>
                <a:latin typeface="Roboto"/>
                <a:ea typeface="Roboto"/>
                <a:cs typeface="Roboto"/>
                <a:sym typeface="Roboto"/>
              </a:rPr>
              <a:t>We do this by using a PCB designing tool called EAGLE CAD.</a:t>
            </a:r>
          </a:p>
          <a:p>
            <a:pPr marL="647700" lvl="1" indent="-323850" algn="l">
              <a:lnSpc>
                <a:spcPts val="4200"/>
              </a:lnSpc>
              <a:buFont typeface="Arial"/>
              <a:buChar char="•"/>
            </a:pPr>
            <a:r>
              <a:rPr lang="en-US" sz="3000">
                <a:solidFill>
                  <a:srgbClr val="252930"/>
                </a:solidFill>
                <a:latin typeface="Roboto"/>
                <a:ea typeface="Roboto"/>
                <a:cs typeface="Roboto"/>
                <a:sym typeface="Roboto"/>
              </a:rPr>
              <a:t>This is how the designed schematic looks.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7992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88496" y="798663"/>
            <a:ext cx="16559439"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PCB MANUFACTURING PROCESS</a:t>
            </a:r>
          </a:p>
          <a:p>
            <a:pPr algn="ctr">
              <a:lnSpc>
                <a:spcPts val="5839"/>
              </a:lnSpc>
            </a:pPr>
            <a:endParaRPr lang="en-US" sz="7299" b="1">
              <a:solidFill>
                <a:srgbClr val="252930"/>
              </a:solidFill>
              <a:latin typeface="Montserrat Bold"/>
              <a:ea typeface="Montserrat Bold"/>
              <a:cs typeface="Montserrat Bold"/>
              <a:sym typeface="Montserrat Bold"/>
            </a:endParaRPr>
          </a:p>
        </p:txBody>
      </p:sp>
      <p:sp>
        <p:nvSpPr>
          <p:cNvPr id="6" name="TextBox 6"/>
          <p:cNvSpPr txBox="1"/>
          <p:nvPr/>
        </p:nvSpPr>
        <p:spPr>
          <a:xfrm>
            <a:off x="578092" y="1982303"/>
            <a:ext cx="7880108" cy="1384300"/>
          </a:xfrm>
          <a:prstGeom prst="rect">
            <a:avLst/>
          </a:prstGeom>
        </p:spPr>
        <p:txBody>
          <a:bodyPr wrap="square" lIns="0" tIns="0" rIns="0" bIns="0" rtlCol="0" anchor="t">
            <a:spAutoFit/>
          </a:bodyPr>
          <a:lstStyle/>
          <a:p>
            <a:pPr algn="ctr">
              <a:lnSpc>
                <a:spcPts val="5599"/>
              </a:lnSpc>
            </a:pPr>
            <a:r>
              <a:rPr lang="en-US" sz="3999" b="1" dirty="0">
                <a:solidFill>
                  <a:srgbClr val="252930"/>
                </a:solidFill>
                <a:latin typeface="Libre Baskerville Bold"/>
                <a:ea typeface="Libre Baskerville Bold"/>
                <a:cs typeface="Libre Baskerville Bold"/>
                <a:sym typeface="Libre Baskerville Bold"/>
              </a:rPr>
              <a:t>Step - 4 : Printing PCB design</a:t>
            </a:r>
          </a:p>
          <a:p>
            <a:pPr algn="ctr">
              <a:lnSpc>
                <a:spcPts val="5599"/>
              </a:lnSpc>
            </a:pPr>
            <a:endParaRPr lang="en-US" sz="3999" b="1" dirty="0">
              <a:solidFill>
                <a:srgbClr val="252930"/>
              </a:solidFill>
              <a:latin typeface="Libre Baskerville Bold"/>
              <a:ea typeface="Libre Baskerville Bold"/>
              <a:cs typeface="Libre Baskerville Bold"/>
              <a:sym typeface="Libre Baskerville Bold"/>
            </a:endParaRPr>
          </a:p>
        </p:txBody>
      </p:sp>
      <p:sp>
        <p:nvSpPr>
          <p:cNvPr id="7" name="TextBox 7"/>
          <p:cNvSpPr txBox="1"/>
          <p:nvPr/>
        </p:nvSpPr>
        <p:spPr>
          <a:xfrm>
            <a:off x="605238" y="2805703"/>
            <a:ext cx="12649048" cy="5334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252930"/>
                </a:solidFill>
                <a:latin typeface="Roboto"/>
                <a:ea typeface="Roboto"/>
                <a:cs typeface="Roboto"/>
                <a:sym typeface="Roboto"/>
              </a:rPr>
              <a:t>We use a laser printer to print out the previous design on Photo paper.</a:t>
            </a:r>
          </a:p>
        </p:txBody>
      </p:sp>
      <p:sp>
        <p:nvSpPr>
          <p:cNvPr id="8" name="TextBox 8"/>
          <p:cNvSpPr txBox="1"/>
          <p:nvPr/>
        </p:nvSpPr>
        <p:spPr>
          <a:xfrm>
            <a:off x="388496" y="3613150"/>
            <a:ext cx="10531506" cy="67945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Step - 5 : Hotpressing design on board</a:t>
            </a:r>
          </a:p>
        </p:txBody>
      </p:sp>
      <p:sp>
        <p:nvSpPr>
          <p:cNvPr id="9" name="TextBox 9"/>
          <p:cNvSpPr txBox="1"/>
          <p:nvPr/>
        </p:nvSpPr>
        <p:spPr>
          <a:xfrm>
            <a:off x="605238" y="4610100"/>
            <a:ext cx="12649048" cy="10668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252930"/>
                </a:solidFill>
                <a:latin typeface="Roboto"/>
                <a:ea typeface="Roboto"/>
                <a:cs typeface="Roboto"/>
                <a:sym typeface="Roboto"/>
              </a:rPr>
              <a:t>We use a cloth iron to press this design on the copper side to transfer the printed track onto it.</a:t>
            </a:r>
          </a:p>
        </p:txBody>
      </p:sp>
      <p:sp>
        <p:nvSpPr>
          <p:cNvPr id="10" name="TextBox 10"/>
          <p:cNvSpPr txBox="1"/>
          <p:nvPr/>
        </p:nvSpPr>
        <p:spPr>
          <a:xfrm>
            <a:off x="-195309" y="5953125"/>
            <a:ext cx="10531506" cy="138430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Step - 6 : Removing rest of copper</a:t>
            </a:r>
          </a:p>
          <a:p>
            <a:pPr algn="ctr">
              <a:lnSpc>
                <a:spcPts val="5599"/>
              </a:lnSpc>
            </a:pPr>
            <a:endParaRPr lang="en-US" sz="3999" b="1">
              <a:solidFill>
                <a:srgbClr val="252930"/>
              </a:solidFill>
              <a:latin typeface="Libre Baskerville Bold"/>
              <a:ea typeface="Libre Baskerville Bold"/>
              <a:cs typeface="Libre Baskerville Bold"/>
              <a:sym typeface="Libre Baskerville Bold"/>
            </a:endParaRPr>
          </a:p>
        </p:txBody>
      </p:sp>
      <p:sp>
        <p:nvSpPr>
          <p:cNvPr id="11" name="TextBox 11"/>
          <p:cNvSpPr txBox="1"/>
          <p:nvPr/>
        </p:nvSpPr>
        <p:spPr>
          <a:xfrm>
            <a:off x="605238" y="6737350"/>
            <a:ext cx="12649048" cy="266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252930"/>
                </a:solidFill>
                <a:latin typeface="Roboto"/>
                <a:ea typeface="Roboto"/>
                <a:cs typeface="Roboto"/>
                <a:sym typeface="Roboto"/>
              </a:rPr>
              <a:t>We only want the tracks that are marked as red colour in the design. </a:t>
            </a:r>
          </a:p>
          <a:p>
            <a:pPr marL="647700" lvl="1" indent="-323850" algn="l">
              <a:lnSpc>
                <a:spcPts val="4200"/>
              </a:lnSpc>
              <a:buFont typeface="Arial"/>
              <a:buChar char="•"/>
            </a:pPr>
            <a:r>
              <a:rPr lang="en-US" sz="3000">
                <a:solidFill>
                  <a:srgbClr val="252930"/>
                </a:solidFill>
                <a:latin typeface="Roboto"/>
                <a:ea typeface="Roboto"/>
                <a:cs typeface="Roboto"/>
                <a:sym typeface="Roboto"/>
              </a:rPr>
              <a:t>To remove the rest of the portion, we dip this board in a solution of FeCl3. </a:t>
            </a:r>
          </a:p>
          <a:p>
            <a:pPr marL="647700" lvl="1" indent="-323850" algn="l">
              <a:lnSpc>
                <a:spcPts val="4200"/>
              </a:lnSpc>
              <a:buFont typeface="Arial"/>
              <a:buChar char="•"/>
            </a:pPr>
            <a:r>
              <a:rPr lang="en-US" sz="3000">
                <a:solidFill>
                  <a:srgbClr val="252930"/>
                </a:solidFill>
                <a:latin typeface="Roboto"/>
                <a:ea typeface="Roboto"/>
                <a:cs typeface="Roboto"/>
                <a:sym typeface="Roboto"/>
              </a:rPr>
              <a:t>This removes all other copper except those that is beneath the layer of printer ink.</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799290" y="900019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88496" y="798663"/>
            <a:ext cx="16559439" cy="1561465"/>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PCB MANUFACTURING PROCESS</a:t>
            </a:r>
          </a:p>
          <a:p>
            <a:pPr algn="ctr">
              <a:lnSpc>
                <a:spcPts val="5839"/>
              </a:lnSpc>
            </a:pPr>
            <a:endParaRPr lang="en-US" sz="7299" b="1">
              <a:solidFill>
                <a:srgbClr val="252930"/>
              </a:solidFill>
              <a:latin typeface="Montserrat Bold"/>
              <a:ea typeface="Montserrat Bold"/>
              <a:cs typeface="Montserrat Bold"/>
              <a:sym typeface="Montserrat Bold"/>
            </a:endParaRPr>
          </a:p>
        </p:txBody>
      </p:sp>
      <p:sp>
        <p:nvSpPr>
          <p:cNvPr id="6" name="TextBox 6"/>
          <p:cNvSpPr txBox="1"/>
          <p:nvPr/>
        </p:nvSpPr>
        <p:spPr>
          <a:xfrm>
            <a:off x="258110" y="2283928"/>
            <a:ext cx="15560687" cy="138430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Step - 7 : Drill holes in place of pads to add components.</a:t>
            </a:r>
          </a:p>
          <a:p>
            <a:pPr algn="ctr">
              <a:lnSpc>
                <a:spcPts val="5599"/>
              </a:lnSpc>
            </a:pPr>
            <a:endParaRPr lang="en-US" sz="3999" b="1">
              <a:solidFill>
                <a:srgbClr val="252930"/>
              </a:solidFill>
              <a:latin typeface="Libre Baskerville Bold"/>
              <a:ea typeface="Libre Baskerville Bold"/>
              <a:cs typeface="Libre Baskerville Bold"/>
              <a:sym typeface="Libre Baskerville Bold"/>
            </a:endParaRPr>
          </a:p>
        </p:txBody>
      </p:sp>
      <p:sp>
        <p:nvSpPr>
          <p:cNvPr id="7" name="TextBox 7"/>
          <p:cNvSpPr txBox="1"/>
          <p:nvPr/>
        </p:nvSpPr>
        <p:spPr>
          <a:xfrm>
            <a:off x="388496" y="3613150"/>
            <a:ext cx="10531506" cy="67945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Step - 8 : Remove ink by using petrol.</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TextBox 2"/>
          <p:cNvSpPr txBox="1"/>
          <p:nvPr/>
        </p:nvSpPr>
        <p:spPr>
          <a:xfrm>
            <a:off x="4711495" y="1178629"/>
            <a:ext cx="8865010" cy="917406"/>
          </a:xfrm>
          <a:prstGeom prst="rect">
            <a:avLst/>
          </a:prstGeom>
        </p:spPr>
        <p:txBody>
          <a:bodyPr lIns="0" tIns="0" rIns="0" bIns="0" rtlCol="0" anchor="t">
            <a:spAutoFit/>
          </a:bodyPr>
          <a:lstStyle/>
          <a:p>
            <a:pPr algn="ctr">
              <a:lnSpc>
                <a:spcPts val="6497"/>
              </a:lnSpc>
            </a:pPr>
            <a:r>
              <a:rPr lang="en-US" sz="8121" b="1">
                <a:solidFill>
                  <a:srgbClr val="252D37"/>
                </a:solidFill>
                <a:latin typeface="Maven Pro Bold"/>
                <a:ea typeface="Maven Pro Bold"/>
                <a:cs typeface="Maven Pro Bold"/>
                <a:sym typeface="Maven Pro Bold"/>
              </a:rPr>
              <a:t>CONCLUSION</a:t>
            </a:r>
          </a:p>
        </p:txBody>
      </p:sp>
      <p:sp>
        <p:nvSpPr>
          <p:cNvPr id="3" name="TextBox 3"/>
          <p:cNvSpPr txBox="1"/>
          <p:nvPr/>
        </p:nvSpPr>
        <p:spPr>
          <a:xfrm>
            <a:off x="2317030" y="2565083"/>
            <a:ext cx="14541996" cy="2114550"/>
          </a:xfrm>
          <a:prstGeom prst="rect">
            <a:avLst/>
          </a:prstGeom>
        </p:spPr>
        <p:txBody>
          <a:bodyPr lIns="0" tIns="0" rIns="0" bIns="0" rtlCol="0" anchor="t">
            <a:spAutoFit/>
          </a:bodyPr>
          <a:lstStyle/>
          <a:p>
            <a:pPr algn="just">
              <a:lnSpc>
                <a:spcPts val="4200"/>
              </a:lnSpc>
            </a:pPr>
            <a:r>
              <a:rPr lang="en-US" sz="3000">
                <a:solidFill>
                  <a:srgbClr val="252D37"/>
                </a:solidFill>
                <a:latin typeface="Libre Baskerville"/>
                <a:ea typeface="Libre Baskerville"/>
                <a:cs typeface="Libre Baskerville"/>
                <a:sym typeface="Libre Baskerville"/>
              </a:rPr>
              <a:t>We designed a project that used basic electronic components to record real world data and learnt how to integrate this data with the internet to perform tasks like sending emails, SMSs, displaying real time data using gauges, etc.</a:t>
            </a:r>
          </a:p>
        </p:txBody>
      </p:sp>
      <p:sp>
        <p:nvSpPr>
          <p:cNvPr id="4" name="Freeform 4"/>
          <p:cNvSpPr/>
          <p:nvPr/>
        </p:nvSpPr>
        <p:spPr>
          <a:xfrm flipH="1">
            <a:off x="-211950" y="-104775"/>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4542983"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2057400" y="5057616"/>
            <a:ext cx="10103570" cy="679450"/>
          </a:xfrm>
          <a:prstGeom prst="rect">
            <a:avLst/>
          </a:prstGeom>
        </p:spPr>
        <p:txBody>
          <a:bodyPr wrap="square" lIns="0" tIns="0" rIns="0" bIns="0" rtlCol="0" anchor="t">
            <a:spAutoFit/>
          </a:bodyPr>
          <a:lstStyle/>
          <a:p>
            <a:pPr algn="ctr">
              <a:lnSpc>
                <a:spcPts val="5599"/>
              </a:lnSpc>
            </a:pPr>
            <a:r>
              <a:rPr lang="en-US" sz="3999" b="1" dirty="0">
                <a:solidFill>
                  <a:srgbClr val="252D37"/>
                </a:solidFill>
                <a:latin typeface="Libre Baskerville Bold"/>
                <a:ea typeface="Libre Baskerville Bold"/>
                <a:cs typeface="Libre Baskerville Bold"/>
                <a:sym typeface="Libre Baskerville Bold"/>
              </a:rPr>
              <a:t>Upgrades that can be done in project</a:t>
            </a:r>
          </a:p>
        </p:txBody>
      </p:sp>
      <p:sp>
        <p:nvSpPr>
          <p:cNvPr id="8" name="TextBox 8"/>
          <p:cNvSpPr txBox="1"/>
          <p:nvPr/>
        </p:nvSpPr>
        <p:spPr>
          <a:xfrm>
            <a:off x="2057400" y="6025516"/>
            <a:ext cx="14541996" cy="2647950"/>
          </a:xfrm>
          <a:prstGeom prst="rect">
            <a:avLst/>
          </a:prstGeom>
        </p:spPr>
        <p:txBody>
          <a:bodyPr lIns="0" tIns="0" rIns="0" bIns="0" rtlCol="0" anchor="t">
            <a:spAutoFit/>
          </a:bodyPr>
          <a:lstStyle/>
          <a:p>
            <a:pPr marL="647700" lvl="1" indent="-323850" algn="just">
              <a:lnSpc>
                <a:spcPts val="4200"/>
              </a:lnSpc>
              <a:buAutoNum type="arabicPeriod"/>
            </a:pPr>
            <a:r>
              <a:rPr lang="en-US" sz="3000" dirty="0">
                <a:solidFill>
                  <a:srgbClr val="252D37"/>
                </a:solidFill>
                <a:latin typeface="Libre Baskerville"/>
                <a:ea typeface="Libre Baskerville"/>
                <a:cs typeface="Libre Baskerville"/>
                <a:sym typeface="Libre Baskerville"/>
              </a:rPr>
              <a:t>Send alerts using SMSs or push notifications as they are faster.</a:t>
            </a:r>
          </a:p>
          <a:p>
            <a:pPr marL="647700" lvl="1" indent="-323850" algn="just">
              <a:lnSpc>
                <a:spcPts val="4200"/>
              </a:lnSpc>
              <a:buAutoNum type="arabicPeriod"/>
            </a:pPr>
            <a:r>
              <a:rPr lang="en-US" sz="3000" dirty="0">
                <a:solidFill>
                  <a:srgbClr val="252D37"/>
                </a:solidFill>
                <a:latin typeface="Libre Baskerville"/>
                <a:ea typeface="Libre Baskerville"/>
                <a:cs typeface="Libre Baskerville"/>
                <a:sym typeface="Libre Baskerville"/>
              </a:rPr>
              <a:t>Develop an app or website where user can monitor real time data with ease.</a:t>
            </a:r>
          </a:p>
          <a:p>
            <a:pPr marL="647700" lvl="1" indent="-323850" algn="just">
              <a:lnSpc>
                <a:spcPts val="4200"/>
              </a:lnSpc>
              <a:buAutoNum type="arabicPeriod"/>
            </a:pPr>
            <a:r>
              <a:rPr lang="en-US" sz="3000" dirty="0">
                <a:solidFill>
                  <a:srgbClr val="252D37"/>
                </a:solidFill>
                <a:latin typeface="Libre Baskerville"/>
                <a:ea typeface="Libre Baskerville"/>
                <a:cs typeface="Libre Baskerville"/>
                <a:sym typeface="Libre Baskerville"/>
              </a:rPr>
              <a:t>Use a charging module and battery for power supply instead of USB based direct supply using laptop.</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TextBox 2"/>
          <p:cNvSpPr txBox="1"/>
          <p:nvPr/>
        </p:nvSpPr>
        <p:spPr>
          <a:xfrm>
            <a:off x="2754150" y="3832722"/>
            <a:ext cx="12779699" cy="1791414"/>
          </a:xfrm>
          <a:prstGeom prst="rect">
            <a:avLst/>
          </a:prstGeom>
        </p:spPr>
        <p:txBody>
          <a:bodyPr lIns="0" tIns="0" rIns="0" bIns="0" rtlCol="0" anchor="t">
            <a:spAutoFit/>
          </a:bodyPr>
          <a:lstStyle/>
          <a:p>
            <a:pPr algn="ctr">
              <a:lnSpc>
                <a:spcPts val="12435"/>
              </a:lnSpc>
            </a:pPr>
            <a:r>
              <a:rPr lang="en-US" sz="15544" b="1">
                <a:solidFill>
                  <a:srgbClr val="252D37"/>
                </a:solidFill>
                <a:latin typeface="Maven Pro Bold"/>
                <a:ea typeface="Maven Pro Bold"/>
                <a:cs typeface="Maven Pro Bold"/>
                <a:sym typeface="Maven Pro Bold"/>
              </a:rPr>
              <a:t>Thank You!</a:t>
            </a:r>
          </a:p>
        </p:txBody>
      </p:sp>
      <p:sp>
        <p:nvSpPr>
          <p:cNvPr id="3" name="TextBox 3"/>
          <p:cNvSpPr txBox="1"/>
          <p:nvPr/>
        </p:nvSpPr>
        <p:spPr>
          <a:xfrm>
            <a:off x="2335513" y="6015799"/>
            <a:ext cx="14443293" cy="790235"/>
          </a:xfrm>
          <a:prstGeom prst="rect">
            <a:avLst/>
          </a:prstGeom>
        </p:spPr>
        <p:txBody>
          <a:bodyPr lIns="0" tIns="0" rIns="0" bIns="0" rtlCol="0" anchor="t">
            <a:spAutoFit/>
          </a:bodyPr>
          <a:lstStyle/>
          <a:p>
            <a:pPr algn="ctr">
              <a:lnSpc>
                <a:spcPts val="5926"/>
              </a:lnSpc>
            </a:pPr>
            <a:r>
              <a:rPr lang="en-US" sz="5926">
                <a:solidFill>
                  <a:srgbClr val="252D37"/>
                </a:solidFill>
                <a:latin typeface="Maven Pro"/>
                <a:ea typeface="Maven Pro"/>
                <a:cs typeface="Maven Pro"/>
                <a:sym typeface="Maven Pro"/>
              </a:rPr>
              <a:t>Any queries or questions are welcomed</a:t>
            </a:r>
          </a:p>
        </p:txBody>
      </p:sp>
      <p:sp>
        <p:nvSpPr>
          <p:cNvPr id="4" name="Freeform 4"/>
          <p:cNvSpPr/>
          <p:nvPr/>
        </p:nvSpPr>
        <p:spPr>
          <a:xfrm>
            <a:off x="0" y="6974593"/>
            <a:ext cx="809919" cy="3227938"/>
          </a:xfrm>
          <a:custGeom>
            <a:avLst/>
            <a:gdLst/>
            <a:ahLst/>
            <a:cxnLst/>
            <a:rect l="l" t="t" r="r" b="b"/>
            <a:pathLst>
              <a:path w="809919" h="3227938">
                <a:moveTo>
                  <a:pt x="0" y="0"/>
                </a:moveTo>
                <a:lnTo>
                  <a:pt x="809919" y="0"/>
                </a:lnTo>
                <a:lnTo>
                  <a:pt x="809919" y="3227938"/>
                </a:lnTo>
                <a:lnTo>
                  <a:pt x="0" y="3227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13969" y="8304597"/>
            <a:ext cx="4261740" cy="2130870"/>
          </a:xfrm>
          <a:custGeom>
            <a:avLst/>
            <a:gdLst/>
            <a:ahLst/>
            <a:cxnLst/>
            <a:rect l="l" t="t" r="r" b="b"/>
            <a:pathLst>
              <a:path w="4261740" h="2130870">
                <a:moveTo>
                  <a:pt x="0" y="0"/>
                </a:moveTo>
                <a:lnTo>
                  <a:pt x="4261740" y="0"/>
                </a:lnTo>
                <a:lnTo>
                  <a:pt x="4261740" y="2130870"/>
                </a:lnTo>
                <a:lnTo>
                  <a:pt x="0" y="2130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800000">
            <a:off x="17582856" y="118636"/>
            <a:ext cx="809919" cy="3227938"/>
          </a:xfrm>
          <a:custGeom>
            <a:avLst/>
            <a:gdLst/>
            <a:ahLst/>
            <a:cxnLst/>
            <a:rect l="l" t="t" r="r" b="b"/>
            <a:pathLst>
              <a:path w="809919" h="3227938">
                <a:moveTo>
                  <a:pt x="0" y="0"/>
                </a:moveTo>
                <a:lnTo>
                  <a:pt x="809919" y="0"/>
                </a:lnTo>
                <a:lnTo>
                  <a:pt x="809919" y="3227938"/>
                </a:lnTo>
                <a:lnTo>
                  <a:pt x="0" y="3227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10800000">
            <a:off x="12517066" y="-114300"/>
            <a:ext cx="4261740" cy="2130870"/>
          </a:xfrm>
          <a:custGeom>
            <a:avLst/>
            <a:gdLst/>
            <a:ahLst/>
            <a:cxnLst/>
            <a:rect l="l" t="t" r="r" b="b"/>
            <a:pathLst>
              <a:path w="4261740" h="2130870">
                <a:moveTo>
                  <a:pt x="0" y="0"/>
                </a:moveTo>
                <a:lnTo>
                  <a:pt x="4261740" y="0"/>
                </a:lnTo>
                <a:lnTo>
                  <a:pt x="4261740" y="2130870"/>
                </a:lnTo>
                <a:lnTo>
                  <a:pt x="0" y="21308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TextBox 2"/>
          <p:cNvSpPr txBox="1"/>
          <p:nvPr/>
        </p:nvSpPr>
        <p:spPr>
          <a:xfrm>
            <a:off x="538437" y="3489317"/>
            <a:ext cx="8115300" cy="586740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252D37"/>
                </a:solidFill>
                <a:latin typeface="Roboto"/>
                <a:ea typeface="Roboto"/>
                <a:cs typeface="Roboto"/>
                <a:sym typeface="Roboto"/>
              </a:rPr>
              <a:t>In this project we use ESP8266 microcontroller, and integrate it with SMTP server for email service and an IoT based cloud service named ThingSpeak which displays real time data to user.</a:t>
            </a:r>
          </a:p>
          <a:p>
            <a:pPr algn="just">
              <a:lnSpc>
                <a:spcPts val="4200"/>
              </a:lnSpc>
            </a:pPr>
            <a:endParaRPr lang="en-US" sz="3000">
              <a:solidFill>
                <a:srgbClr val="252D37"/>
              </a:solidFill>
              <a:latin typeface="Roboto"/>
              <a:ea typeface="Roboto"/>
              <a:cs typeface="Roboto"/>
              <a:sym typeface="Roboto"/>
            </a:endParaRPr>
          </a:p>
          <a:p>
            <a:pPr marL="647700" lvl="1" indent="-323850" algn="just">
              <a:lnSpc>
                <a:spcPts val="4200"/>
              </a:lnSpc>
              <a:buFont typeface="Arial"/>
              <a:buChar char="•"/>
            </a:pPr>
            <a:r>
              <a:rPr lang="en-US" sz="3000">
                <a:solidFill>
                  <a:srgbClr val="252D37"/>
                </a:solidFill>
                <a:latin typeface="Roboto"/>
                <a:ea typeface="Roboto"/>
                <a:cs typeface="Roboto"/>
                <a:sym typeface="Roboto"/>
              </a:rPr>
              <a:t>We will use Flame Sensor to detect the presence of flames and MQ02 sensor to detect the presence of smoke.</a:t>
            </a:r>
          </a:p>
          <a:p>
            <a:pPr algn="just">
              <a:lnSpc>
                <a:spcPts val="4200"/>
              </a:lnSpc>
            </a:pPr>
            <a:endParaRPr lang="en-US" sz="3000">
              <a:solidFill>
                <a:srgbClr val="252D37"/>
              </a:solidFill>
              <a:latin typeface="Roboto"/>
              <a:ea typeface="Roboto"/>
              <a:cs typeface="Roboto"/>
              <a:sym typeface="Roboto"/>
            </a:endParaRPr>
          </a:p>
          <a:p>
            <a:pPr algn="just">
              <a:lnSpc>
                <a:spcPts val="4200"/>
              </a:lnSpc>
            </a:pPr>
            <a:endParaRPr lang="en-US" sz="3000">
              <a:solidFill>
                <a:srgbClr val="252D37"/>
              </a:solidFill>
              <a:latin typeface="Roboto"/>
              <a:ea typeface="Roboto"/>
              <a:cs typeface="Roboto"/>
              <a:sym typeface="Roboto"/>
            </a:endParaRPr>
          </a:p>
        </p:txBody>
      </p:sp>
      <p:sp>
        <p:nvSpPr>
          <p:cNvPr id="3" name="TextBox 3"/>
          <p:cNvSpPr txBox="1"/>
          <p:nvPr/>
        </p:nvSpPr>
        <p:spPr>
          <a:xfrm>
            <a:off x="3449327" y="1333500"/>
            <a:ext cx="11815488" cy="911226"/>
          </a:xfrm>
          <a:prstGeom prst="rect">
            <a:avLst/>
          </a:prstGeom>
        </p:spPr>
        <p:txBody>
          <a:bodyPr lIns="0" tIns="0" rIns="0" bIns="0" rtlCol="0" anchor="t">
            <a:spAutoFit/>
          </a:bodyPr>
          <a:lstStyle/>
          <a:p>
            <a:pPr algn="ctr">
              <a:lnSpc>
                <a:spcPts val="6400"/>
              </a:lnSpc>
            </a:pPr>
            <a:r>
              <a:rPr lang="en-US" sz="8000" b="1">
                <a:solidFill>
                  <a:srgbClr val="252D37"/>
                </a:solidFill>
                <a:latin typeface="Montserrat Bold"/>
                <a:ea typeface="Montserrat Bold"/>
                <a:cs typeface="Montserrat Bold"/>
                <a:sym typeface="Montserrat Bold"/>
              </a:rPr>
              <a:t>PROJECT OVERVIEW</a:t>
            </a:r>
          </a:p>
        </p:txBody>
      </p:sp>
      <p:sp>
        <p:nvSpPr>
          <p:cNvPr id="4" name="TextBox 4"/>
          <p:cNvSpPr txBox="1"/>
          <p:nvPr/>
        </p:nvSpPr>
        <p:spPr>
          <a:xfrm>
            <a:off x="9357071" y="3489317"/>
            <a:ext cx="8162406" cy="533400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252D37"/>
                </a:solidFill>
                <a:latin typeface="Roboto"/>
                <a:ea typeface="Roboto"/>
                <a:cs typeface="Roboto"/>
                <a:sym typeface="Roboto"/>
              </a:rPr>
              <a:t>The data received by the sensors will be sent to the microcontroller ESP8266 which will read the code fed to it and will determine if a fire has started or not.</a:t>
            </a:r>
          </a:p>
          <a:p>
            <a:pPr algn="just">
              <a:lnSpc>
                <a:spcPts val="4200"/>
              </a:lnSpc>
            </a:pPr>
            <a:endParaRPr lang="en-US" sz="3000">
              <a:solidFill>
                <a:srgbClr val="252D37"/>
              </a:solidFill>
              <a:latin typeface="Roboto"/>
              <a:ea typeface="Roboto"/>
              <a:cs typeface="Roboto"/>
              <a:sym typeface="Roboto"/>
            </a:endParaRPr>
          </a:p>
          <a:p>
            <a:pPr marL="647700" lvl="1" indent="-323850" algn="just">
              <a:lnSpc>
                <a:spcPts val="4200"/>
              </a:lnSpc>
              <a:buFont typeface="Arial"/>
              <a:buChar char="•"/>
            </a:pPr>
            <a:r>
              <a:rPr lang="en-US" sz="3000">
                <a:solidFill>
                  <a:srgbClr val="252D37"/>
                </a:solidFill>
                <a:latin typeface="Roboto"/>
                <a:ea typeface="Roboto"/>
                <a:cs typeface="Roboto"/>
                <a:sym typeface="Roboto"/>
              </a:rPr>
              <a:t>If the controller decides that there is a fire, it will send commands to the SMTP server to alert the end user by sending them push notifications, SMS and email.</a:t>
            </a:r>
          </a:p>
          <a:p>
            <a:pPr algn="just">
              <a:lnSpc>
                <a:spcPts val="4200"/>
              </a:lnSpc>
            </a:pPr>
            <a:endParaRPr lang="en-US" sz="3000">
              <a:solidFill>
                <a:srgbClr val="252D37"/>
              </a:solidFill>
              <a:latin typeface="Roboto"/>
              <a:ea typeface="Roboto"/>
              <a:cs typeface="Roboto"/>
              <a:sym typeface="Roboto"/>
            </a:endParaRPr>
          </a:p>
        </p:txBody>
      </p:sp>
      <p:sp>
        <p:nvSpPr>
          <p:cNvPr id="5" name="Freeform 5"/>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TextBox 2"/>
          <p:cNvSpPr txBox="1"/>
          <p:nvPr/>
        </p:nvSpPr>
        <p:spPr>
          <a:xfrm>
            <a:off x="2999625" y="987079"/>
            <a:ext cx="12288749" cy="828040"/>
          </a:xfrm>
          <a:prstGeom prst="rect">
            <a:avLst/>
          </a:prstGeom>
        </p:spPr>
        <p:txBody>
          <a:bodyPr lIns="0" tIns="0" rIns="0" bIns="0" rtlCol="0" anchor="t">
            <a:spAutoFit/>
          </a:bodyPr>
          <a:lstStyle/>
          <a:p>
            <a:pPr algn="ctr">
              <a:lnSpc>
                <a:spcPts val="5839"/>
              </a:lnSpc>
            </a:pPr>
            <a:r>
              <a:rPr lang="en-US" sz="7299" b="1">
                <a:solidFill>
                  <a:srgbClr val="252930"/>
                </a:solidFill>
                <a:latin typeface="Montserrat Bold"/>
                <a:ea typeface="Montserrat Bold"/>
                <a:cs typeface="Montserrat Bold"/>
                <a:sym typeface="Montserrat Bold"/>
              </a:rPr>
              <a:t>COMPONENTS USED</a:t>
            </a:r>
          </a:p>
        </p:txBody>
      </p:sp>
      <p:sp>
        <p:nvSpPr>
          <p:cNvPr id="3" name="Freeform 3"/>
          <p:cNvSpPr/>
          <p:nvPr/>
        </p:nvSpPr>
        <p:spPr>
          <a:xfrm flipH="1">
            <a:off x="-211950" y="-104775"/>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77365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542983"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845450" y="2489886"/>
            <a:ext cx="2860238" cy="695959"/>
          </a:xfrm>
          <a:prstGeom prst="rect">
            <a:avLst/>
          </a:prstGeom>
        </p:spPr>
        <p:txBody>
          <a:bodyPr lIns="0" tIns="0" rIns="0" bIns="0" rtlCol="0" anchor="t">
            <a:spAutoFit/>
          </a:bodyPr>
          <a:lstStyle/>
          <a:p>
            <a:pPr algn="ctr">
              <a:lnSpc>
                <a:spcPts val="5740"/>
              </a:lnSpc>
            </a:pPr>
            <a:r>
              <a:rPr lang="en-US" sz="4100" b="1">
                <a:solidFill>
                  <a:srgbClr val="252930"/>
                </a:solidFill>
                <a:latin typeface="Libre Baskerville Bold"/>
                <a:ea typeface="Libre Baskerville Bold"/>
                <a:cs typeface="Libre Baskerville Bold"/>
                <a:sym typeface="Libre Baskerville Bold"/>
              </a:rPr>
              <a:t>Hardware </a:t>
            </a:r>
          </a:p>
        </p:txBody>
      </p:sp>
      <p:sp>
        <p:nvSpPr>
          <p:cNvPr id="7" name="TextBox 7"/>
          <p:cNvSpPr txBox="1"/>
          <p:nvPr/>
        </p:nvSpPr>
        <p:spPr>
          <a:xfrm>
            <a:off x="1550222" y="3469526"/>
            <a:ext cx="5471875" cy="2133600"/>
          </a:xfrm>
          <a:prstGeom prst="rect">
            <a:avLst/>
          </a:prstGeom>
        </p:spPr>
        <p:txBody>
          <a:bodyPr lIns="0" tIns="0" rIns="0" bIns="0" rtlCol="0" anchor="t">
            <a:spAutoFit/>
          </a:bodyPr>
          <a:lstStyle/>
          <a:p>
            <a:pPr marL="647700" lvl="1" indent="-323850" algn="just">
              <a:lnSpc>
                <a:spcPts val="4200"/>
              </a:lnSpc>
              <a:buAutoNum type="arabicPeriod"/>
            </a:pPr>
            <a:r>
              <a:rPr lang="en-US" sz="3000">
                <a:solidFill>
                  <a:srgbClr val="252930"/>
                </a:solidFill>
                <a:latin typeface="Roboto"/>
                <a:ea typeface="Roboto"/>
                <a:cs typeface="Roboto"/>
                <a:sym typeface="Roboto"/>
              </a:rPr>
              <a:t>NODEMCU ESP8266 Module</a:t>
            </a:r>
          </a:p>
          <a:p>
            <a:pPr marL="647700" lvl="1" indent="-323850" algn="just">
              <a:lnSpc>
                <a:spcPts val="4200"/>
              </a:lnSpc>
              <a:buAutoNum type="arabicPeriod"/>
            </a:pPr>
            <a:r>
              <a:rPr lang="en-US" sz="3000">
                <a:solidFill>
                  <a:srgbClr val="252930"/>
                </a:solidFill>
                <a:latin typeface="Roboto"/>
                <a:ea typeface="Roboto"/>
                <a:cs typeface="Roboto"/>
                <a:sym typeface="Roboto"/>
              </a:rPr>
              <a:t>Flame Sensor</a:t>
            </a:r>
          </a:p>
          <a:p>
            <a:pPr marL="647700" lvl="1" indent="-323850" algn="just">
              <a:lnSpc>
                <a:spcPts val="4200"/>
              </a:lnSpc>
              <a:buAutoNum type="arabicPeriod"/>
            </a:pPr>
            <a:r>
              <a:rPr lang="en-US" sz="3000">
                <a:solidFill>
                  <a:srgbClr val="252930"/>
                </a:solidFill>
                <a:latin typeface="Roboto"/>
                <a:ea typeface="Roboto"/>
                <a:cs typeface="Roboto"/>
                <a:sym typeface="Roboto"/>
              </a:rPr>
              <a:t>MQ 02 Smoke Sensor</a:t>
            </a:r>
          </a:p>
          <a:p>
            <a:pPr algn="just">
              <a:lnSpc>
                <a:spcPts val="4200"/>
              </a:lnSpc>
            </a:pPr>
            <a:endParaRPr lang="en-US" sz="3000">
              <a:solidFill>
                <a:srgbClr val="252930"/>
              </a:solidFill>
              <a:latin typeface="Roboto"/>
              <a:ea typeface="Roboto"/>
              <a:cs typeface="Roboto"/>
              <a:sym typeface="Roboto"/>
            </a:endParaRPr>
          </a:p>
        </p:txBody>
      </p:sp>
      <p:sp>
        <p:nvSpPr>
          <p:cNvPr id="8" name="TextBox 8"/>
          <p:cNvSpPr txBox="1"/>
          <p:nvPr/>
        </p:nvSpPr>
        <p:spPr>
          <a:xfrm>
            <a:off x="1845450" y="5635949"/>
            <a:ext cx="4100274" cy="67945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Extra Materials</a:t>
            </a:r>
          </a:p>
        </p:txBody>
      </p:sp>
      <p:sp>
        <p:nvSpPr>
          <p:cNvPr id="9" name="TextBox 9"/>
          <p:cNvSpPr txBox="1"/>
          <p:nvPr/>
        </p:nvSpPr>
        <p:spPr>
          <a:xfrm>
            <a:off x="10141843" y="2489886"/>
            <a:ext cx="2622113" cy="67945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Softwares</a:t>
            </a:r>
          </a:p>
        </p:txBody>
      </p:sp>
      <p:sp>
        <p:nvSpPr>
          <p:cNvPr id="10" name="TextBox 10"/>
          <p:cNvSpPr txBox="1"/>
          <p:nvPr/>
        </p:nvSpPr>
        <p:spPr>
          <a:xfrm>
            <a:off x="9816500" y="3346774"/>
            <a:ext cx="6365851" cy="2667000"/>
          </a:xfrm>
          <a:prstGeom prst="rect">
            <a:avLst/>
          </a:prstGeom>
        </p:spPr>
        <p:txBody>
          <a:bodyPr lIns="0" tIns="0" rIns="0" bIns="0" rtlCol="0" anchor="t">
            <a:spAutoFit/>
          </a:bodyPr>
          <a:lstStyle/>
          <a:p>
            <a:pPr marL="647700" lvl="1" indent="-323850" algn="just">
              <a:lnSpc>
                <a:spcPts val="4200"/>
              </a:lnSpc>
              <a:buAutoNum type="arabicPeriod"/>
            </a:pPr>
            <a:r>
              <a:rPr lang="en-US" sz="3000">
                <a:solidFill>
                  <a:srgbClr val="252930"/>
                </a:solidFill>
                <a:latin typeface="Roboto"/>
                <a:ea typeface="Roboto"/>
                <a:cs typeface="Roboto"/>
                <a:sym typeface="Roboto"/>
              </a:rPr>
              <a:t>Arduino IDE (SMTP Server included here)</a:t>
            </a:r>
          </a:p>
          <a:p>
            <a:pPr marL="647700" lvl="1" indent="-323850" algn="just">
              <a:lnSpc>
                <a:spcPts val="4200"/>
              </a:lnSpc>
              <a:buAutoNum type="arabicPeriod"/>
            </a:pPr>
            <a:r>
              <a:rPr lang="en-US" sz="3000">
                <a:solidFill>
                  <a:srgbClr val="252930"/>
                </a:solidFill>
                <a:latin typeface="Roboto"/>
                <a:ea typeface="Roboto"/>
                <a:cs typeface="Roboto"/>
                <a:sym typeface="Roboto"/>
              </a:rPr>
              <a:t>ThingSpeak</a:t>
            </a:r>
          </a:p>
          <a:p>
            <a:pPr marL="647700" lvl="1" indent="-323850" algn="just">
              <a:lnSpc>
                <a:spcPts val="4200"/>
              </a:lnSpc>
              <a:buAutoNum type="arabicPeriod"/>
            </a:pPr>
            <a:r>
              <a:rPr lang="en-US" sz="3000">
                <a:solidFill>
                  <a:srgbClr val="252930"/>
                </a:solidFill>
                <a:latin typeface="Roboto"/>
                <a:ea typeface="Roboto"/>
                <a:cs typeface="Roboto"/>
                <a:sym typeface="Roboto"/>
              </a:rPr>
              <a:t>Eagle CAD</a:t>
            </a:r>
          </a:p>
          <a:p>
            <a:pPr algn="just">
              <a:lnSpc>
                <a:spcPts val="4200"/>
              </a:lnSpc>
            </a:pPr>
            <a:endParaRPr lang="en-US" sz="3000">
              <a:solidFill>
                <a:srgbClr val="252930"/>
              </a:solidFill>
              <a:latin typeface="Roboto"/>
              <a:ea typeface="Roboto"/>
              <a:cs typeface="Roboto"/>
              <a:sym typeface="Roboto"/>
            </a:endParaRPr>
          </a:p>
        </p:txBody>
      </p:sp>
      <p:sp>
        <p:nvSpPr>
          <p:cNvPr id="11" name="TextBox 11"/>
          <p:cNvSpPr txBox="1"/>
          <p:nvPr/>
        </p:nvSpPr>
        <p:spPr>
          <a:xfrm>
            <a:off x="1659594" y="6842449"/>
            <a:ext cx="4984907" cy="1600200"/>
          </a:xfrm>
          <a:prstGeom prst="rect">
            <a:avLst/>
          </a:prstGeom>
        </p:spPr>
        <p:txBody>
          <a:bodyPr lIns="0" tIns="0" rIns="0" bIns="0" rtlCol="0" anchor="t">
            <a:spAutoFit/>
          </a:bodyPr>
          <a:lstStyle/>
          <a:p>
            <a:pPr marL="647700" lvl="1" indent="-323850" algn="just">
              <a:lnSpc>
                <a:spcPts val="4200"/>
              </a:lnSpc>
              <a:buAutoNum type="arabicPeriod"/>
            </a:pPr>
            <a:r>
              <a:rPr lang="en-US" sz="3000">
                <a:solidFill>
                  <a:srgbClr val="252930"/>
                </a:solidFill>
                <a:latin typeface="Roboto"/>
                <a:ea typeface="Roboto"/>
                <a:cs typeface="Roboto"/>
                <a:sym typeface="Roboto"/>
              </a:rPr>
              <a:t>Berge Connectors</a:t>
            </a:r>
          </a:p>
          <a:p>
            <a:pPr marL="647700" lvl="1" indent="-323850" algn="just">
              <a:lnSpc>
                <a:spcPts val="4200"/>
              </a:lnSpc>
              <a:buAutoNum type="arabicPeriod"/>
            </a:pPr>
            <a:r>
              <a:rPr lang="en-US" sz="3000">
                <a:solidFill>
                  <a:srgbClr val="252930"/>
                </a:solidFill>
                <a:latin typeface="Roboto"/>
                <a:ea typeface="Roboto"/>
                <a:cs typeface="Roboto"/>
                <a:sym typeface="Roboto"/>
              </a:rPr>
              <a:t>PCB Board(Self Made)</a:t>
            </a:r>
          </a:p>
          <a:p>
            <a:pPr algn="just">
              <a:lnSpc>
                <a:spcPts val="4200"/>
              </a:lnSpc>
            </a:pPr>
            <a:endParaRPr lang="en-US" sz="3000">
              <a:solidFill>
                <a:srgbClr val="25293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857375"/>
            <a:ext cx="9334500" cy="1384300"/>
          </a:xfrm>
          <a:prstGeom prst="rect">
            <a:avLst/>
          </a:prstGeom>
        </p:spPr>
        <p:txBody>
          <a:bodyPr wrap="square" lIns="0" tIns="0" rIns="0" bIns="0" rtlCol="0" anchor="t">
            <a:spAutoFit/>
          </a:bodyPr>
          <a:lstStyle/>
          <a:p>
            <a:pPr algn="ctr">
              <a:lnSpc>
                <a:spcPts val="5599"/>
              </a:lnSpc>
            </a:pPr>
            <a:r>
              <a:rPr lang="en-US" sz="3999" b="1" dirty="0" err="1">
                <a:solidFill>
                  <a:srgbClr val="252930"/>
                </a:solidFill>
                <a:latin typeface="Libre Baskerville Bold"/>
                <a:ea typeface="Libre Baskerville Bold"/>
                <a:cs typeface="Libre Baskerville Bold"/>
                <a:sym typeface="Libre Baskerville Bold"/>
              </a:rPr>
              <a:t>NodeMCU</a:t>
            </a:r>
            <a:r>
              <a:rPr lang="en-US" sz="3999" b="1" dirty="0">
                <a:solidFill>
                  <a:srgbClr val="252930"/>
                </a:solidFill>
                <a:latin typeface="Libre Baskerville Bold"/>
                <a:ea typeface="Libre Baskerville Bold"/>
                <a:cs typeface="Libre Baskerville Bold"/>
                <a:sym typeface="Libre Baskerville Bold"/>
              </a:rPr>
              <a:t> ESP8266 </a:t>
            </a:r>
            <a:r>
              <a:rPr lang="en-US" sz="3999" b="1" dirty="0" err="1">
                <a:solidFill>
                  <a:srgbClr val="252930"/>
                </a:solidFill>
                <a:latin typeface="Libre Baskerville Bold"/>
                <a:ea typeface="Libre Baskerville Bold"/>
                <a:cs typeface="Libre Baskerville Bold"/>
                <a:sym typeface="Libre Baskerville Bold"/>
              </a:rPr>
              <a:t>WiFi</a:t>
            </a:r>
            <a:r>
              <a:rPr lang="en-US" sz="3999" b="1" dirty="0">
                <a:solidFill>
                  <a:srgbClr val="252930"/>
                </a:solidFill>
                <a:latin typeface="Libre Baskerville Bold"/>
                <a:ea typeface="Libre Baskerville Bold"/>
                <a:cs typeface="Libre Baskerville Bold"/>
                <a:sym typeface="Libre Baskerville Bold"/>
              </a:rPr>
              <a:t> Module</a:t>
            </a:r>
          </a:p>
          <a:p>
            <a:pPr algn="ctr">
              <a:lnSpc>
                <a:spcPts val="5599"/>
              </a:lnSpc>
            </a:pPr>
            <a:endParaRPr lang="en-US" sz="3999" b="1" dirty="0">
              <a:solidFill>
                <a:srgbClr val="252930"/>
              </a:solidFill>
              <a:latin typeface="Libre Baskerville Bold"/>
              <a:ea typeface="Libre Baskerville Bold"/>
              <a:cs typeface="Libre Baskerville Bold"/>
              <a:sym typeface="Libre Baskerville Bold"/>
            </a:endParaRPr>
          </a:p>
        </p:txBody>
      </p:sp>
      <p:sp>
        <p:nvSpPr>
          <p:cNvPr id="6" name="TextBox 6"/>
          <p:cNvSpPr txBox="1"/>
          <p:nvPr/>
        </p:nvSpPr>
        <p:spPr>
          <a:xfrm>
            <a:off x="654189" y="2631507"/>
            <a:ext cx="16979623" cy="6934200"/>
          </a:xfrm>
          <a:prstGeom prst="rect">
            <a:avLst/>
          </a:prstGeom>
        </p:spPr>
        <p:txBody>
          <a:bodyPr lIns="0" tIns="0" rIns="0" bIns="0" rtlCol="0" anchor="t">
            <a:spAutoFit/>
          </a:bodyPr>
          <a:lstStyle/>
          <a:p>
            <a:pPr marL="647700" lvl="1" indent="-323850" algn="l">
              <a:lnSpc>
                <a:spcPts val="4200"/>
              </a:lnSpc>
              <a:buFont typeface="Arial"/>
              <a:buChar char="•"/>
            </a:pPr>
            <a:r>
              <a:rPr lang="en-US" sz="3000" u="sng" dirty="0">
                <a:solidFill>
                  <a:srgbClr val="000000"/>
                </a:solidFill>
                <a:latin typeface="Maven Pro"/>
                <a:ea typeface="Maven Pro"/>
                <a:cs typeface="Maven Pro"/>
                <a:sym typeface="Maven Pro"/>
              </a:rPr>
              <a:t>Why use this instead of Arduino Board?</a:t>
            </a:r>
          </a:p>
          <a:p>
            <a:pPr marL="1295400" lvl="2" indent="-431800" algn="l">
              <a:lnSpc>
                <a:spcPts val="4200"/>
              </a:lnSpc>
              <a:buFont typeface="Arial"/>
              <a:buChar char="⚬"/>
            </a:pPr>
            <a:r>
              <a:rPr lang="en-US" sz="3000" dirty="0">
                <a:solidFill>
                  <a:srgbClr val="252930"/>
                </a:solidFill>
                <a:latin typeface="Roboto"/>
                <a:ea typeface="Roboto"/>
                <a:cs typeface="Roboto"/>
                <a:sym typeface="Roboto"/>
              </a:rPr>
              <a:t>Arduino board in itself does not contain a </a:t>
            </a:r>
            <a:r>
              <a:rPr lang="en-US" sz="3000" dirty="0" err="1">
                <a:solidFill>
                  <a:srgbClr val="252930"/>
                </a:solidFill>
                <a:latin typeface="Roboto"/>
                <a:ea typeface="Roboto"/>
                <a:cs typeface="Roboto"/>
                <a:sym typeface="Roboto"/>
              </a:rPr>
              <a:t>WiFi</a:t>
            </a:r>
            <a:r>
              <a:rPr lang="en-US" sz="3000" dirty="0">
                <a:solidFill>
                  <a:srgbClr val="252930"/>
                </a:solidFill>
                <a:latin typeface="Roboto"/>
                <a:ea typeface="Roboto"/>
                <a:cs typeface="Roboto"/>
                <a:sym typeface="Roboto"/>
              </a:rPr>
              <a:t> Module. We have to use an external </a:t>
            </a:r>
            <a:r>
              <a:rPr lang="en-US" sz="3000" dirty="0" err="1">
                <a:solidFill>
                  <a:srgbClr val="252930"/>
                </a:solidFill>
                <a:latin typeface="Roboto"/>
                <a:ea typeface="Roboto"/>
                <a:cs typeface="Roboto"/>
                <a:sym typeface="Roboto"/>
              </a:rPr>
              <a:t>WiFi</a:t>
            </a:r>
            <a:r>
              <a:rPr lang="en-US" sz="3000" dirty="0">
                <a:solidFill>
                  <a:srgbClr val="252930"/>
                </a:solidFill>
                <a:latin typeface="Roboto"/>
                <a:ea typeface="Roboto"/>
                <a:cs typeface="Roboto"/>
                <a:sym typeface="Roboto"/>
              </a:rPr>
              <a:t> module like ESP01 but that would just increase the circuit area.</a:t>
            </a:r>
          </a:p>
          <a:p>
            <a:pPr marL="1295400" lvl="2" indent="-431800" algn="l">
              <a:lnSpc>
                <a:spcPts val="4200"/>
              </a:lnSpc>
              <a:buFont typeface="Arial"/>
              <a:buChar char="⚬"/>
            </a:pPr>
            <a:r>
              <a:rPr lang="en-US" sz="3000" dirty="0">
                <a:solidFill>
                  <a:srgbClr val="252930"/>
                </a:solidFill>
                <a:latin typeface="Roboto"/>
                <a:ea typeface="Roboto"/>
                <a:cs typeface="Roboto"/>
                <a:sym typeface="Roboto"/>
              </a:rPr>
              <a:t>ESP8266 , however is a microcontroller just like Arduino but has a inbuilt </a:t>
            </a:r>
            <a:r>
              <a:rPr lang="en-US" sz="3000" dirty="0" err="1">
                <a:solidFill>
                  <a:srgbClr val="252930"/>
                </a:solidFill>
                <a:latin typeface="Roboto"/>
                <a:ea typeface="Roboto"/>
                <a:cs typeface="Roboto"/>
                <a:sym typeface="Roboto"/>
              </a:rPr>
              <a:t>WiFi</a:t>
            </a:r>
            <a:r>
              <a:rPr lang="en-US" sz="3000" dirty="0">
                <a:solidFill>
                  <a:srgbClr val="252930"/>
                </a:solidFill>
                <a:latin typeface="Roboto"/>
                <a:ea typeface="Roboto"/>
                <a:cs typeface="Roboto"/>
                <a:sym typeface="Roboto"/>
              </a:rPr>
              <a:t> module that supports Arduino IDE, hence we will be programming it in it the same way Arduino would be programmed.</a:t>
            </a:r>
          </a:p>
          <a:p>
            <a:pPr algn="l">
              <a:lnSpc>
                <a:spcPts val="4200"/>
              </a:lnSpc>
            </a:pPr>
            <a:endParaRPr lang="en-US" sz="3000" dirty="0">
              <a:solidFill>
                <a:srgbClr val="252930"/>
              </a:solidFill>
              <a:latin typeface="Roboto"/>
              <a:ea typeface="Roboto"/>
              <a:cs typeface="Roboto"/>
              <a:sym typeface="Roboto"/>
            </a:endParaRPr>
          </a:p>
          <a:p>
            <a:pPr marL="647700" lvl="1" indent="-323850" algn="l">
              <a:lnSpc>
                <a:spcPts val="4200"/>
              </a:lnSpc>
              <a:buFont typeface="Arial"/>
              <a:buChar char="•"/>
            </a:pPr>
            <a:r>
              <a:rPr lang="en-US" sz="3000" u="sng" dirty="0">
                <a:solidFill>
                  <a:srgbClr val="000000"/>
                </a:solidFill>
                <a:latin typeface="Maven Pro"/>
                <a:ea typeface="Maven Pro"/>
                <a:cs typeface="Maven Pro"/>
                <a:sym typeface="Maven Pro"/>
              </a:rPr>
              <a:t>Small Description</a:t>
            </a:r>
          </a:p>
          <a:p>
            <a:pPr marL="1295400" lvl="2" indent="-431800" algn="l">
              <a:lnSpc>
                <a:spcPts val="4200"/>
              </a:lnSpc>
              <a:buFont typeface="Arial"/>
              <a:buChar char="⚬"/>
            </a:pPr>
            <a:r>
              <a:rPr lang="en-US" sz="3000" dirty="0">
                <a:solidFill>
                  <a:srgbClr val="252930"/>
                </a:solidFill>
                <a:latin typeface="Roboto"/>
                <a:ea typeface="Roboto"/>
                <a:cs typeface="Roboto"/>
                <a:sym typeface="Roboto"/>
              </a:rPr>
              <a:t>Operating Voltage :  3.3V</a:t>
            </a:r>
          </a:p>
          <a:p>
            <a:pPr marL="1295400" lvl="2" indent="-431800" algn="l">
              <a:lnSpc>
                <a:spcPts val="4200"/>
              </a:lnSpc>
              <a:buFont typeface="Arial"/>
              <a:buChar char="⚬"/>
            </a:pPr>
            <a:r>
              <a:rPr lang="en-US" sz="3000" dirty="0">
                <a:solidFill>
                  <a:srgbClr val="252930"/>
                </a:solidFill>
                <a:latin typeface="Roboto"/>
                <a:ea typeface="Roboto"/>
                <a:cs typeface="Roboto"/>
                <a:sym typeface="Roboto"/>
              </a:rPr>
              <a:t>It supports TCP/IP networking, can be programmed using Arduino IDE, and features GPIO, PWM, and ADC functionalities. </a:t>
            </a:r>
          </a:p>
          <a:p>
            <a:pPr marL="1295400" lvl="2" indent="-431800" algn="l">
              <a:lnSpc>
                <a:spcPts val="4200"/>
              </a:lnSpc>
              <a:buFont typeface="Arial"/>
              <a:buChar char="⚬"/>
            </a:pPr>
            <a:r>
              <a:rPr lang="en-US" sz="3000" dirty="0">
                <a:solidFill>
                  <a:srgbClr val="252930"/>
                </a:solidFill>
                <a:latin typeface="Roboto"/>
                <a:ea typeface="Roboto"/>
                <a:cs typeface="Roboto"/>
                <a:sym typeface="Roboto"/>
              </a:rPr>
              <a:t>Useful for IoT based, home automation systems, like this project.</a:t>
            </a:r>
          </a:p>
          <a:p>
            <a:pPr algn="l">
              <a:lnSpc>
                <a:spcPts val="4200"/>
              </a:lnSpc>
            </a:pPr>
            <a:endParaRPr lang="en-US" sz="3000" dirty="0">
              <a:solidFill>
                <a:srgbClr val="252930"/>
              </a:solidFill>
              <a:latin typeface="Roboto"/>
              <a:ea typeface="Roboto"/>
              <a:cs typeface="Roboto"/>
              <a:sym typeface="Roboto"/>
            </a:endParaRPr>
          </a:p>
        </p:txBody>
      </p:sp>
      <p:sp>
        <p:nvSpPr>
          <p:cNvPr id="7" name="Freeform 7"/>
          <p:cNvSpPr/>
          <p:nvPr/>
        </p:nvSpPr>
        <p:spPr>
          <a:xfrm>
            <a:off x="11550692" y="3219389"/>
            <a:ext cx="6394275" cy="6346318"/>
          </a:xfrm>
          <a:custGeom>
            <a:avLst/>
            <a:gdLst/>
            <a:ahLst/>
            <a:cxnLst/>
            <a:rect l="l" t="t" r="r" b="b"/>
            <a:pathLst>
              <a:path w="6394275" h="6346318">
                <a:moveTo>
                  <a:pt x="0" y="0"/>
                </a:moveTo>
                <a:lnTo>
                  <a:pt x="6394276" y="0"/>
                </a:lnTo>
                <a:lnTo>
                  <a:pt x="6394276" y="6346318"/>
                </a:lnTo>
                <a:lnTo>
                  <a:pt x="0" y="6346318"/>
                </a:lnTo>
                <a:lnTo>
                  <a:pt x="0" y="0"/>
                </a:lnTo>
                <a:close/>
              </a:path>
            </a:pathLst>
          </a:custGeom>
          <a:blipFill>
            <a:blip r:embed="rId8"/>
            <a:stretch>
              <a:fillRect/>
            </a:stretch>
          </a:blipFill>
        </p:spPr>
      </p:sp>
      <p:sp>
        <p:nvSpPr>
          <p:cNvPr id="8" name="TextBox 8"/>
          <p:cNvSpPr txBox="1"/>
          <p:nvPr/>
        </p:nvSpPr>
        <p:spPr>
          <a:xfrm>
            <a:off x="1936521" y="330835"/>
            <a:ext cx="13608279" cy="1252855"/>
          </a:xfrm>
          <a:prstGeom prst="rect">
            <a:avLst/>
          </a:prstGeom>
        </p:spPr>
        <p:txBody>
          <a:bodyPr wrap="square" lIns="0" tIns="0" rIns="0" bIns="0" rtlCol="0" anchor="t">
            <a:spAutoFit/>
          </a:bodyPr>
          <a:lstStyle/>
          <a:p>
            <a:pPr algn="ctr">
              <a:lnSpc>
                <a:spcPts val="10219"/>
              </a:lnSpc>
            </a:pPr>
            <a:r>
              <a:rPr lang="en-US" sz="7299" b="1" dirty="0">
                <a:solidFill>
                  <a:srgbClr val="252930"/>
                </a:solidFill>
                <a:latin typeface="Montserrat Bold"/>
                <a:ea typeface="Montserrat Bold"/>
                <a:cs typeface="Montserrat Bold"/>
                <a:sym typeface="Montserrat Bold"/>
              </a:rPr>
              <a:t>COMPONENT DESCRIPTION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259367" y="5143500"/>
            <a:ext cx="9084951" cy="5768944"/>
          </a:xfrm>
          <a:custGeom>
            <a:avLst/>
            <a:gdLst/>
            <a:ahLst/>
            <a:cxnLst/>
            <a:rect l="l" t="t" r="r" b="b"/>
            <a:pathLst>
              <a:path w="9084951" h="5768944">
                <a:moveTo>
                  <a:pt x="0" y="0"/>
                </a:moveTo>
                <a:lnTo>
                  <a:pt x="9084951" y="0"/>
                </a:lnTo>
                <a:lnTo>
                  <a:pt x="9084951" y="5768944"/>
                </a:lnTo>
                <a:lnTo>
                  <a:pt x="0" y="5768944"/>
                </a:lnTo>
                <a:lnTo>
                  <a:pt x="0" y="0"/>
                </a:lnTo>
                <a:close/>
              </a:path>
            </a:pathLst>
          </a:custGeom>
          <a:blipFill>
            <a:blip r:embed="rId8"/>
            <a:stretch>
              <a:fillRect/>
            </a:stretch>
          </a:blipFill>
        </p:spPr>
      </p:sp>
      <p:sp>
        <p:nvSpPr>
          <p:cNvPr id="6" name="TextBox 6"/>
          <p:cNvSpPr txBox="1"/>
          <p:nvPr/>
        </p:nvSpPr>
        <p:spPr>
          <a:xfrm>
            <a:off x="1028700" y="1835089"/>
            <a:ext cx="3644027" cy="138430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Flame Sensor</a:t>
            </a:r>
          </a:p>
          <a:p>
            <a:pPr algn="ctr">
              <a:lnSpc>
                <a:spcPts val="5599"/>
              </a:lnSpc>
            </a:pPr>
            <a:endParaRPr lang="en-US" sz="3999" b="1">
              <a:solidFill>
                <a:srgbClr val="252930"/>
              </a:solidFill>
              <a:latin typeface="Libre Baskerville Bold"/>
              <a:ea typeface="Libre Baskerville Bold"/>
              <a:cs typeface="Libre Baskerville Bold"/>
              <a:sym typeface="Libre Baskerville Bold"/>
            </a:endParaRPr>
          </a:p>
        </p:txBody>
      </p:sp>
      <p:sp>
        <p:nvSpPr>
          <p:cNvPr id="7" name="TextBox 7"/>
          <p:cNvSpPr txBox="1"/>
          <p:nvPr/>
        </p:nvSpPr>
        <p:spPr>
          <a:xfrm>
            <a:off x="654189" y="2631507"/>
            <a:ext cx="16979623" cy="426720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Maven Pro"/>
                <a:ea typeface="Maven Pro"/>
                <a:cs typeface="Maven Pro"/>
                <a:sym typeface="Maven Pro"/>
              </a:rPr>
              <a:t>Why use this?</a:t>
            </a:r>
          </a:p>
          <a:p>
            <a:pPr marL="1295400" lvl="2" indent="-431800" algn="l">
              <a:lnSpc>
                <a:spcPts val="4200"/>
              </a:lnSpc>
              <a:buFont typeface="Arial"/>
              <a:buChar char="⚬"/>
            </a:pPr>
            <a:r>
              <a:rPr lang="en-US" sz="3000">
                <a:solidFill>
                  <a:srgbClr val="252930"/>
                </a:solidFill>
                <a:latin typeface="Roboto"/>
                <a:ea typeface="Roboto"/>
                <a:cs typeface="Roboto"/>
                <a:sym typeface="Roboto"/>
              </a:rPr>
              <a:t>This device is used to detect the presence of a flame.</a:t>
            </a:r>
          </a:p>
          <a:p>
            <a:pPr algn="l">
              <a:lnSpc>
                <a:spcPts val="4200"/>
              </a:lnSpc>
            </a:pPr>
            <a:endParaRPr lang="en-US" sz="3000">
              <a:solidFill>
                <a:srgbClr val="252930"/>
              </a:solidFill>
              <a:latin typeface="Roboto"/>
              <a:ea typeface="Roboto"/>
              <a:cs typeface="Roboto"/>
              <a:sym typeface="Roboto"/>
            </a:endParaRPr>
          </a:p>
          <a:p>
            <a:pPr marL="647700" lvl="1" indent="-323850" algn="l">
              <a:lnSpc>
                <a:spcPts val="4200"/>
              </a:lnSpc>
              <a:buFont typeface="Arial"/>
              <a:buChar char="•"/>
            </a:pPr>
            <a:r>
              <a:rPr lang="en-US" sz="3000" u="sng">
                <a:solidFill>
                  <a:srgbClr val="000000"/>
                </a:solidFill>
                <a:latin typeface="Maven Pro"/>
                <a:ea typeface="Maven Pro"/>
                <a:cs typeface="Maven Pro"/>
                <a:sym typeface="Maven Pro"/>
              </a:rPr>
              <a:t>Small Description</a:t>
            </a:r>
          </a:p>
          <a:p>
            <a:pPr marL="1295400" lvl="2" indent="-431800" algn="l">
              <a:lnSpc>
                <a:spcPts val="4200"/>
              </a:lnSpc>
              <a:buFont typeface="Arial"/>
              <a:buChar char="⚬"/>
            </a:pPr>
            <a:r>
              <a:rPr lang="en-US" sz="3000">
                <a:solidFill>
                  <a:srgbClr val="252930"/>
                </a:solidFill>
                <a:latin typeface="Roboto"/>
                <a:ea typeface="Roboto"/>
                <a:cs typeface="Roboto"/>
                <a:sym typeface="Roboto"/>
              </a:rPr>
              <a:t>Operating Voltage :  5V</a:t>
            </a:r>
          </a:p>
          <a:p>
            <a:pPr marL="1295400" lvl="2" indent="-431800" algn="l">
              <a:lnSpc>
                <a:spcPts val="4200"/>
              </a:lnSpc>
              <a:buFont typeface="Arial"/>
              <a:buChar char="⚬"/>
            </a:pPr>
            <a:r>
              <a:rPr lang="en-US" sz="3000">
                <a:solidFill>
                  <a:srgbClr val="252930"/>
                </a:solidFill>
                <a:latin typeface="Roboto"/>
                <a:ea typeface="Roboto"/>
                <a:cs typeface="Roboto"/>
                <a:sym typeface="Roboto"/>
              </a:rPr>
              <a:t>It uses a comparator to give output as “LOW’ (At the DIGITAL PIN) when fire is detected.</a:t>
            </a:r>
          </a:p>
          <a:p>
            <a:pPr marL="1295400" lvl="2" indent="-431800" algn="l">
              <a:lnSpc>
                <a:spcPts val="4200"/>
              </a:lnSpc>
              <a:buFont typeface="Arial"/>
              <a:buChar char="⚬"/>
            </a:pPr>
            <a:r>
              <a:rPr lang="en-US" sz="3000">
                <a:solidFill>
                  <a:srgbClr val="252930"/>
                </a:solidFill>
                <a:latin typeface="Roboto"/>
                <a:ea typeface="Roboto"/>
                <a:cs typeface="Roboto"/>
                <a:sym typeface="Roboto"/>
              </a:rPr>
              <a:t>It has an IR sensor that detects the fire.</a:t>
            </a:r>
          </a:p>
          <a:p>
            <a:pPr algn="l">
              <a:lnSpc>
                <a:spcPts val="4200"/>
              </a:lnSpc>
            </a:pPr>
            <a:endParaRPr lang="en-US" sz="3000">
              <a:solidFill>
                <a:srgbClr val="252930"/>
              </a:solidFill>
              <a:latin typeface="Roboto"/>
              <a:ea typeface="Roboto"/>
              <a:cs typeface="Roboto"/>
              <a:sym typeface="Roboto"/>
            </a:endParaRPr>
          </a:p>
        </p:txBody>
      </p:sp>
      <p:sp>
        <p:nvSpPr>
          <p:cNvPr id="8" name="TextBox 8"/>
          <p:cNvSpPr txBox="1"/>
          <p:nvPr/>
        </p:nvSpPr>
        <p:spPr>
          <a:xfrm>
            <a:off x="1936521" y="330835"/>
            <a:ext cx="13608279" cy="1252855"/>
          </a:xfrm>
          <a:prstGeom prst="rect">
            <a:avLst/>
          </a:prstGeom>
        </p:spPr>
        <p:txBody>
          <a:bodyPr wrap="square" lIns="0" tIns="0" rIns="0" bIns="0" rtlCol="0" anchor="t">
            <a:spAutoFit/>
          </a:bodyPr>
          <a:lstStyle/>
          <a:p>
            <a:pPr algn="ctr">
              <a:lnSpc>
                <a:spcPts val="10219"/>
              </a:lnSpc>
            </a:pPr>
            <a:r>
              <a:rPr lang="en-US" sz="7299" b="1" dirty="0">
                <a:solidFill>
                  <a:srgbClr val="252930"/>
                </a:solidFill>
                <a:latin typeface="Montserrat Bold"/>
                <a:ea typeface="Montserrat Bold"/>
                <a:cs typeface="Montserrat Bold"/>
                <a:sym typeface="Montserrat Bold"/>
              </a:rPr>
              <a:t>COMPONENT DESCRIPTION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142148" y="2025384"/>
            <a:ext cx="11948166" cy="7581123"/>
          </a:xfrm>
          <a:custGeom>
            <a:avLst/>
            <a:gdLst/>
            <a:ahLst/>
            <a:cxnLst/>
            <a:rect l="l" t="t" r="r" b="b"/>
            <a:pathLst>
              <a:path w="11948166" h="7581123">
                <a:moveTo>
                  <a:pt x="0" y="0"/>
                </a:moveTo>
                <a:lnTo>
                  <a:pt x="11948166" y="0"/>
                </a:lnTo>
                <a:lnTo>
                  <a:pt x="11948166" y="7581123"/>
                </a:lnTo>
                <a:lnTo>
                  <a:pt x="0" y="7581123"/>
                </a:lnTo>
                <a:lnTo>
                  <a:pt x="0" y="0"/>
                </a:lnTo>
                <a:close/>
              </a:path>
            </a:pathLst>
          </a:custGeom>
          <a:blipFill>
            <a:blip r:embed="rId8"/>
            <a:stretch>
              <a:fillRect l="-2225" t="-4606" r="-2690" b="-10519"/>
            </a:stretch>
          </a:blipFill>
        </p:spPr>
      </p:sp>
      <p:sp>
        <p:nvSpPr>
          <p:cNvPr id="6" name="TextBox 6"/>
          <p:cNvSpPr txBox="1"/>
          <p:nvPr/>
        </p:nvSpPr>
        <p:spPr>
          <a:xfrm>
            <a:off x="1936521" y="330835"/>
            <a:ext cx="13760679" cy="1252855"/>
          </a:xfrm>
          <a:prstGeom prst="rect">
            <a:avLst/>
          </a:prstGeom>
        </p:spPr>
        <p:txBody>
          <a:bodyPr wrap="square" lIns="0" tIns="0" rIns="0" bIns="0" rtlCol="0" anchor="t">
            <a:spAutoFit/>
          </a:bodyPr>
          <a:lstStyle/>
          <a:p>
            <a:pPr algn="ctr">
              <a:lnSpc>
                <a:spcPts val="10219"/>
              </a:lnSpc>
            </a:pPr>
            <a:r>
              <a:rPr lang="en-US" sz="7299" b="1" dirty="0">
                <a:solidFill>
                  <a:srgbClr val="252930"/>
                </a:solidFill>
                <a:latin typeface="Montserrat Bold"/>
                <a:ea typeface="Montserrat Bold"/>
                <a:cs typeface="Montserrat Bold"/>
                <a:sym typeface="Montserrat Bold"/>
              </a:rPr>
              <a:t>COMPONENT DESCRIPTION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880602" y="1857375"/>
            <a:ext cx="6001632" cy="1384300"/>
          </a:xfrm>
          <a:prstGeom prst="rect">
            <a:avLst/>
          </a:prstGeom>
        </p:spPr>
        <p:txBody>
          <a:bodyPr lIns="0" tIns="0" rIns="0" bIns="0" rtlCol="0" anchor="t">
            <a:spAutoFit/>
          </a:bodyPr>
          <a:lstStyle/>
          <a:p>
            <a:pPr algn="ctr">
              <a:lnSpc>
                <a:spcPts val="5599"/>
              </a:lnSpc>
            </a:pPr>
            <a:r>
              <a:rPr lang="en-US" sz="3999" b="1">
                <a:solidFill>
                  <a:srgbClr val="252930"/>
                </a:solidFill>
                <a:latin typeface="Libre Baskerville Bold"/>
                <a:ea typeface="Libre Baskerville Bold"/>
                <a:cs typeface="Libre Baskerville Bold"/>
                <a:sym typeface="Libre Baskerville Bold"/>
              </a:rPr>
              <a:t>MQ02 Sensor(Smoke)</a:t>
            </a:r>
          </a:p>
          <a:p>
            <a:pPr algn="ctr">
              <a:lnSpc>
                <a:spcPts val="5599"/>
              </a:lnSpc>
            </a:pPr>
            <a:endParaRPr lang="en-US" sz="3999" b="1">
              <a:solidFill>
                <a:srgbClr val="252930"/>
              </a:solidFill>
              <a:latin typeface="Libre Baskerville Bold"/>
              <a:ea typeface="Libre Baskerville Bold"/>
              <a:cs typeface="Libre Baskerville Bold"/>
              <a:sym typeface="Libre Baskerville Bold"/>
            </a:endParaRPr>
          </a:p>
        </p:txBody>
      </p:sp>
      <p:sp>
        <p:nvSpPr>
          <p:cNvPr id="6" name="TextBox 6"/>
          <p:cNvSpPr txBox="1"/>
          <p:nvPr/>
        </p:nvSpPr>
        <p:spPr>
          <a:xfrm>
            <a:off x="654189" y="2631507"/>
            <a:ext cx="16979623" cy="480060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Maven Pro"/>
                <a:ea typeface="Maven Pro"/>
                <a:cs typeface="Maven Pro"/>
                <a:sym typeface="Maven Pro"/>
              </a:rPr>
              <a:t>Why use this?</a:t>
            </a:r>
          </a:p>
          <a:p>
            <a:pPr marL="1295400" lvl="2" indent="-431800" algn="l">
              <a:lnSpc>
                <a:spcPts val="4200"/>
              </a:lnSpc>
              <a:buFont typeface="Arial"/>
              <a:buChar char="⚬"/>
            </a:pPr>
            <a:r>
              <a:rPr lang="en-US" sz="3000">
                <a:solidFill>
                  <a:srgbClr val="252930"/>
                </a:solidFill>
                <a:latin typeface="Roboto"/>
                <a:ea typeface="Roboto"/>
                <a:cs typeface="Roboto"/>
                <a:sym typeface="Roboto"/>
              </a:rPr>
              <a:t>This device is used to detect the presence of smoke.</a:t>
            </a:r>
          </a:p>
          <a:p>
            <a:pPr algn="l">
              <a:lnSpc>
                <a:spcPts val="4200"/>
              </a:lnSpc>
            </a:pPr>
            <a:endParaRPr lang="en-US" sz="3000">
              <a:solidFill>
                <a:srgbClr val="252930"/>
              </a:solidFill>
              <a:latin typeface="Roboto"/>
              <a:ea typeface="Roboto"/>
              <a:cs typeface="Roboto"/>
              <a:sym typeface="Roboto"/>
            </a:endParaRPr>
          </a:p>
          <a:p>
            <a:pPr marL="647700" lvl="1" indent="-323850" algn="l">
              <a:lnSpc>
                <a:spcPts val="4200"/>
              </a:lnSpc>
              <a:buFont typeface="Arial"/>
              <a:buChar char="•"/>
            </a:pPr>
            <a:r>
              <a:rPr lang="en-US" sz="3000" u="sng">
                <a:solidFill>
                  <a:srgbClr val="000000"/>
                </a:solidFill>
                <a:latin typeface="Maven Pro"/>
                <a:ea typeface="Maven Pro"/>
                <a:cs typeface="Maven Pro"/>
                <a:sym typeface="Maven Pro"/>
              </a:rPr>
              <a:t>Small Description</a:t>
            </a:r>
          </a:p>
          <a:p>
            <a:pPr marL="1295400" lvl="2" indent="-431800" algn="l">
              <a:lnSpc>
                <a:spcPts val="4200"/>
              </a:lnSpc>
              <a:buFont typeface="Arial"/>
              <a:buChar char="⚬"/>
            </a:pPr>
            <a:r>
              <a:rPr lang="en-US" sz="3000">
                <a:solidFill>
                  <a:srgbClr val="252930"/>
                </a:solidFill>
                <a:latin typeface="Roboto"/>
                <a:ea typeface="Roboto"/>
                <a:cs typeface="Roboto"/>
                <a:sym typeface="Roboto"/>
              </a:rPr>
              <a:t>Operating Voltage :  5V</a:t>
            </a:r>
          </a:p>
          <a:p>
            <a:pPr marL="1295400" lvl="2" indent="-431800" algn="l">
              <a:lnSpc>
                <a:spcPts val="4200"/>
              </a:lnSpc>
              <a:buFont typeface="Arial"/>
              <a:buChar char="⚬"/>
            </a:pPr>
            <a:r>
              <a:rPr lang="en-US" sz="3000">
                <a:solidFill>
                  <a:srgbClr val="252930"/>
                </a:solidFill>
                <a:latin typeface="Roboto"/>
                <a:ea typeface="Roboto"/>
                <a:cs typeface="Roboto"/>
                <a:sym typeface="Roboto"/>
              </a:rPr>
              <a:t>We will be using it’s “ANALOG OUT” PIN to check the amount of smoke that it detects whose intensity is represented by the computer as numbers ranging from 0 to 1023(10 bit sensor).</a:t>
            </a:r>
          </a:p>
          <a:p>
            <a:pPr algn="l">
              <a:lnSpc>
                <a:spcPts val="4200"/>
              </a:lnSpc>
            </a:pPr>
            <a:endParaRPr lang="en-US" sz="3000">
              <a:solidFill>
                <a:srgbClr val="252930"/>
              </a:solidFill>
              <a:latin typeface="Roboto"/>
              <a:ea typeface="Roboto"/>
              <a:cs typeface="Roboto"/>
              <a:sym typeface="Roboto"/>
            </a:endParaRPr>
          </a:p>
          <a:p>
            <a:pPr algn="l">
              <a:lnSpc>
                <a:spcPts val="4200"/>
              </a:lnSpc>
            </a:pPr>
            <a:endParaRPr lang="en-US" sz="3000">
              <a:solidFill>
                <a:srgbClr val="252930"/>
              </a:solidFill>
              <a:latin typeface="Roboto"/>
              <a:ea typeface="Roboto"/>
              <a:cs typeface="Roboto"/>
              <a:sym typeface="Roboto"/>
            </a:endParaRPr>
          </a:p>
        </p:txBody>
      </p:sp>
      <p:sp>
        <p:nvSpPr>
          <p:cNvPr id="7" name="Freeform 7"/>
          <p:cNvSpPr/>
          <p:nvPr/>
        </p:nvSpPr>
        <p:spPr>
          <a:xfrm>
            <a:off x="5425960" y="6368328"/>
            <a:ext cx="6161960" cy="3722544"/>
          </a:xfrm>
          <a:custGeom>
            <a:avLst/>
            <a:gdLst/>
            <a:ahLst/>
            <a:cxnLst/>
            <a:rect l="l" t="t" r="r" b="b"/>
            <a:pathLst>
              <a:path w="6161960" h="3722544">
                <a:moveTo>
                  <a:pt x="0" y="0"/>
                </a:moveTo>
                <a:lnTo>
                  <a:pt x="6161960" y="0"/>
                </a:lnTo>
                <a:lnTo>
                  <a:pt x="6161960" y="3722544"/>
                </a:lnTo>
                <a:lnTo>
                  <a:pt x="0" y="3722544"/>
                </a:lnTo>
                <a:lnTo>
                  <a:pt x="0" y="0"/>
                </a:lnTo>
                <a:close/>
              </a:path>
            </a:pathLst>
          </a:custGeom>
          <a:blipFill>
            <a:blip r:embed="rId8"/>
            <a:stretch>
              <a:fillRect t="-22688" r="-15223" b="-22653"/>
            </a:stretch>
          </a:blipFill>
        </p:spPr>
      </p:sp>
      <p:sp>
        <p:nvSpPr>
          <p:cNvPr id="8" name="TextBox 8"/>
          <p:cNvSpPr txBox="1"/>
          <p:nvPr/>
        </p:nvSpPr>
        <p:spPr>
          <a:xfrm>
            <a:off x="1936521" y="330835"/>
            <a:ext cx="14217879" cy="1252855"/>
          </a:xfrm>
          <a:prstGeom prst="rect">
            <a:avLst/>
          </a:prstGeom>
        </p:spPr>
        <p:txBody>
          <a:bodyPr wrap="square" lIns="0" tIns="0" rIns="0" bIns="0" rtlCol="0" anchor="t">
            <a:spAutoFit/>
          </a:bodyPr>
          <a:lstStyle/>
          <a:p>
            <a:pPr algn="ctr">
              <a:lnSpc>
                <a:spcPts val="10219"/>
              </a:lnSpc>
            </a:pPr>
            <a:r>
              <a:rPr lang="en-US" sz="7299" b="1" dirty="0">
                <a:solidFill>
                  <a:srgbClr val="252930"/>
                </a:solidFill>
                <a:latin typeface="Montserrat Bold"/>
                <a:ea typeface="Montserrat Bold"/>
                <a:cs typeface="Montserrat Bold"/>
                <a:sym typeface="Montserrat Bold"/>
              </a:rPr>
              <a:t>COMPONENT DESCRIPTION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E6E0"/>
        </a:solidFill>
        <a:effectLst/>
      </p:bgPr>
    </p:bg>
    <p:spTree>
      <p:nvGrpSpPr>
        <p:cNvPr id="1" name=""/>
        <p:cNvGrpSpPr/>
        <p:nvPr/>
      </p:nvGrpSpPr>
      <p:grpSpPr>
        <a:xfrm>
          <a:off x="0" y="0"/>
          <a:ext cx="0" cy="0"/>
          <a:chOff x="0" y="0"/>
          <a:chExt cx="0" cy="0"/>
        </a:xfrm>
      </p:grpSpPr>
      <p:sp>
        <p:nvSpPr>
          <p:cNvPr id="2" name="Freeform 2"/>
          <p:cNvSpPr/>
          <p:nvPr/>
        </p:nvSpPr>
        <p:spPr>
          <a:xfrm>
            <a:off x="0" y="8229600"/>
            <a:ext cx="516220" cy="2057400"/>
          </a:xfrm>
          <a:custGeom>
            <a:avLst/>
            <a:gdLst/>
            <a:ahLst/>
            <a:cxnLst/>
            <a:rect l="l" t="t" r="r" b="b"/>
            <a:pathLst>
              <a:path w="516220" h="205740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9077308"/>
            <a:ext cx="2716317" cy="1358159"/>
          </a:xfrm>
          <a:custGeom>
            <a:avLst/>
            <a:gdLst/>
            <a:ahLst/>
            <a:cxnLst/>
            <a:rect l="l" t="t" r="r" b="b"/>
            <a:pathLst>
              <a:path w="2716317" h="1358159">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54175" y="-12382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357144" y="2037325"/>
            <a:ext cx="12613056" cy="7220975"/>
          </a:xfrm>
          <a:custGeom>
            <a:avLst/>
            <a:gdLst/>
            <a:ahLst/>
            <a:cxnLst/>
            <a:rect l="l" t="t" r="r" b="b"/>
            <a:pathLst>
              <a:path w="12613056" h="7220975">
                <a:moveTo>
                  <a:pt x="0" y="0"/>
                </a:moveTo>
                <a:lnTo>
                  <a:pt x="12613056" y="0"/>
                </a:lnTo>
                <a:lnTo>
                  <a:pt x="12613056" y="7220975"/>
                </a:lnTo>
                <a:lnTo>
                  <a:pt x="0" y="7220975"/>
                </a:lnTo>
                <a:lnTo>
                  <a:pt x="0" y="0"/>
                </a:lnTo>
                <a:close/>
              </a:path>
            </a:pathLst>
          </a:custGeom>
          <a:blipFill>
            <a:blip r:embed="rId8"/>
            <a:stretch>
              <a:fillRect/>
            </a:stretch>
          </a:blipFill>
        </p:spPr>
      </p:sp>
      <p:sp>
        <p:nvSpPr>
          <p:cNvPr id="6" name="TextBox 6"/>
          <p:cNvSpPr txBox="1"/>
          <p:nvPr/>
        </p:nvSpPr>
        <p:spPr>
          <a:xfrm>
            <a:off x="1828800" y="571500"/>
            <a:ext cx="14294079" cy="1252855"/>
          </a:xfrm>
          <a:prstGeom prst="rect">
            <a:avLst/>
          </a:prstGeom>
        </p:spPr>
        <p:txBody>
          <a:bodyPr wrap="square" lIns="0" tIns="0" rIns="0" bIns="0" rtlCol="0" anchor="t">
            <a:spAutoFit/>
          </a:bodyPr>
          <a:lstStyle/>
          <a:p>
            <a:pPr algn="ctr">
              <a:lnSpc>
                <a:spcPts val="10219"/>
              </a:lnSpc>
            </a:pPr>
            <a:r>
              <a:rPr lang="en-US" sz="7299" b="1" dirty="0">
                <a:solidFill>
                  <a:srgbClr val="252930"/>
                </a:solidFill>
                <a:latin typeface="Montserrat Bold"/>
                <a:ea typeface="Montserrat Bold"/>
                <a:cs typeface="Montserrat Bold"/>
                <a:sym typeface="Montserrat Bold"/>
              </a:rPr>
              <a:t>COMPONENT DESCRIPTION</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1247</Words>
  <Application>Microsoft Office PowerPoint</Application>
  <PresentationFormat>Custom</PresentationFormat>
  <Paragraphs>140</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Maven Pro</vt:lpstr>
      <vt:lpstr>Calibri</vt:lpstr>
      <vt:lpstr>Roboto Bold</vt:lpstr>
      <vt:lpstr>Roboto</vt:lpstr>
      <vt:lpstr>Libre Baskerville</vt:lpstr>
      <vt:lpstr>Open Sans 1</vt:lpstr>
      <vt:lpstr>Maven Pro Bold</vt:lpstr>
      <vt:lpstr>Montserrat Bold</vt:lpstr>
      <vt:lpstr>Arial</vt:lpstr>
      <vt:lpstr>Libre Baskerville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Fire Detection Using ESP8266</dc:title>
  <cp:lastModifiedBy>Ritika Sharma</cp:lastModifiedBy>
  <cp:revision>5</cp:revision>
  <dcterms:created xsi:type="dcterms:W3CDTF">2006-08-16T00:00:00Z</dcterms:created>
  <dcterms:modified xsi:type="dcterms:W3CDTF">2025-07-04T17:08:17Z</dcterms:modified>
  <dc:identifier>DAGnh59NtJU</dc:identifier>
</cp:coreProperties>
</file>